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Default Extension="mp4" ContentType="video/unknown"/>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4014" r:id="rId3"/>
    <p:sldMasterId id="2147484027" r:id="rId4"/>
    <p:sldMasterId id="2147484040" r:id="rId5"/>
    <p:sldMasterId id="2147484053" r:id="rId6"/>
    <p:sldMasterId id="2147484065" r:id="rId7"/>
    <p:sldMasterId id="2147484078" r:id="rId8"/>
  </p:sldMasterIdLst>
  <p:notesMasterIdLst>
    <p:notesMasterId r:id="rId63"/>
  </p:notesMasterIdLst>
  <p:sldIdLst>
    <p:sldId id="344"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295" r:id="rId24"/>
    <p:sldId id="296" r:id="rId25"/>
    <p:sldId id="257" r:id="rId26"/>
    <p:sldId id="259" r:id="rId27"/>
    <p:sldId id="297" r:id="rId28"/>
    <p:sldId id="298" r:id="rId29"/>
    <p:sldId id="299" r:id="rId30"/>
    <p:sldId id="261" r:id="rId31"/>
    <p:sldId id="262" r:id="rId32"/>
    <p:sldId id="300" r:id="rId33"/>
    <p:sldId id="313" r:id="rId34"/>
    <p:sldId id="314" r:id="rId35"/>
    <p:sldId id="315" r:id="rId36"/>
    <p:sldId id="264" r:id="rId37"/>
    <p:sldId id="265" r:id="rId38"/>
    <p:sldId id="266" r:id="rId39"/>
    <p:sldId id="267" r:id="rId40"/>
    <p:sldId id="268" r:id="rId41"/>
    <p:sldId id="269" r:id="rId42"/>
    <p:sldId id="316" r:id="rId43"/>
    <p:sldId id="307" r:id="rId44"/>
    <p:sldId id="308" r:id="rId45"/>
    <p:sldId id="309" r:id="rId46"/>
    <p:sldId id="310" r:id="rId47"/>
    <p:sldId id="312" r:id="rId48"/>
    <p:sldId id="305" r:id="rId49"/>
    <p:sldId id="306" r:id="rId50"/>
    <p:sldId id="345" r:id="rId51"/>
    <p:sldId id="346" r:id="rId52"/>
    <p:sldId id="347" r:id="rId53"/>
    <p:sldId id="348" r:id="rId54"/>
    <p:sldId id="349" r:id="rId55"/>
    <p:sldId id="350" r:id="rId56"/>
    <p:sldId id="351" r:id="rId57"/>
    <p:sldId id="352" r:id="rId58"/>
    <p:sldId id="353" r:id="rId59"/>
    <p:sldId id="354" r:id="rId60"/>
    <p:sldId id="355" r:id="rId61"/>
    <p:sldId id="356" r:id="rId62"/>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CC"/>
    <a:srgbClr val="FFFF00"/>
    <a:srgbClr val="FF6600"/>
    <a:srgbClr val="CC99FF"/>
    <a:srgbClr val="9966FF"/>
    <a:srgbClr val="FF9900"/>
    <a:srgbClr val="CCCC00"/>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567" autoAdjust="0"/>
  </p:normalViewPr>
  <p:slideViewPr>
    <p:cSldViewPr showGuides="1">
      <p:cViewPr>
        <p:scale>
          <a:sx n="70" d="100"/>
          <a:sy n="70" d="100"/>
        </p:scale>
        <p:origin x="-51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0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TW"/>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TW"/>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5933ECA-17A8-41CE-BDD9-9BFE0D0337BE}" type="slidenum">
              <a:rPr lang="en-US" altLang="zh-TW"/>
              <a:pPr>
                <a:defRPr/>
              </a:pPr>
              <a:t>‹#›</a:t>
            </a:fld>
            <a:endParaRPr lang="en-US" altLang="zh-TW"/>
          </a:p>
        </p:txBody>
      </p:sp>
    </p:spTree>
    <p:extLst>
      <p:ext uri="{BB962C8B-B14F-4D97-AF65-F5344CB8AC3E}">
        <p14:creationId xmlns:p14="http://schemas.microsoft.com/office/powerpoint/2010/main" xmlns="" val="5256871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325711AD-DACA-488C-A2CA-15A1915DD148}" type="slidenum">
              <a:rPr lang="en-US" altLang="zh-TW">
                <a:solidFill>
                  <a:prstClr val="black"/>
                </a:solidFill>
              </a:rPr>
              <a:pPr eaLnBrk="1" hangingPunct="1"/>
              <a:t>1</a:t>
            </a:fld>
            <a:endParaRPr lang="en-US" altLang="zh-TW">
              <a:solidFill>
                <a:prstClr val="black"/>
              </a:solidFill>
            </a:endParaRPr>
          </a:p>
        </p:txBody>
      </p:sp>
      <p:sp>
        <p:nvSpPr>
          <p:cNvPr id="61443" name="Rectangle 2"/>
          <p:cNvSpPr>
            <a:spLocks noGrp="1" noRot="1" noChangeAspect="1" noChangeArrowheads="1" noTextEdit="1"/>
          </p:cNvSpPr>
          <p:nvPr>
            <p:ph type="sldImg"/>
          </p:nvPr>
        </p:nvSpPr>
        <p:spPr>
          <a:xfrm>
            <a:off x="1289050" y="795338"/>
            <a:ext cx="4279900" cy="3209925"/>
          </a:xfrm>
          <a:ln/>
        </p:spPr>
      </p:sp>
      <p:sp>
        <p:nvSpPr>
          <p:cNvPr id="6144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ea typeface="新細明體"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F113C14-CA8F-41F3-A394-1E90F0DB88EC}" type="slidenum">
              <a:rPr lang="en-US" altLang="zh-TW" smtClean="0">
                <a:solidFill>
                  <a:srgbClr val="000000"/>
                </a:solidFill>
              </a:rPr>
              <a:pPr eaLnBrk="1" hangingPunct="1"/>
              <a:t>10</a:t>
            </a:fld>
            <a:endParaRPr lang="en-US" altLang="zh-TW" dirty="0" smtClean="0">
              <a:solidFill>
                <a:srgbClr val="000000"/>
              </a:solidFill>
            </a:endParaRPr>
          </a:p>
        </p:txBody>
      </p:sp>
      <p:sp>
        <p:nvSpPr>
          <p:cNvPr id="65539" name="Rectangle 2"/>
          <p:cNvSpPr>
            <a:spLocks noGrp="1" noRot="1" noChangeAspect="1" noChangeArrowheads="1" noTextEdit="1"/>
          </p:cNvSpPr>
          <p:nvPr>
            <p:ph type="sldImg"/>
          </p:nvPr>
        </p:nvSpPr>
        <p:spPr>
          <a:xfrm>
            <a:off x="1289050" y="795338"/>
            <a:ext cx="4279900" cy="3209925"/>
          </a:xfrm>
          <a:ln/>
        </p:spPr>
      </p:sp>
      <p:sp>
        <p:nvSpPr>
          <p:cNvPr id="65540"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D0C4E6E-EDF1-47DD-8C0C-FE9985506872}" type="slidenum">
              <a:rPr lang="en-US" altLang="zh-TW" smtClean="0">
                <a:solidFill>
                  <a:srgbClr val="000000"/>
                </a:solidFill>
              </a:rPr>
              <a:pPr eaLnBrk="1" hangingPunct="1"/>
              <a:t>11</a:t>
            </a:fld>
            <a:endParaRPr lang="en-US" altLang="zh-TW" dirty="0" smtClean="0">
              <a:solidFill>
                <a:srgbClr val="000000"/>
              </a:solidFill>
            </a:endParaRPr>
          </a:p>
        </p:txBody>
      </p:sp>
      <p:sp>
        <p:nvSpPr>
          <p:cNvPr id="66563" name="Rectangle 2"/>
          <p:cNvSpPr>
            <a:spLocks noGrp="1" noRot="1" noChangeAspect="1" noChangeArrowheads="1" noTextEdit="1"/>
          </p:cNvSpPr>
          <p:nvPr>
            <p:ph type="sldImg"/>
          </p:nvPr>
        </p:nvSpPr>
        <p:spPr>
          <a:xfrm>
            <a:off x="1289050" y="795338"/>
            <a:ext cx="4279900" cy="3209925"/>
          </a:xfrm>
          <a:ln/>
        </p:spPr>
      </p:sp>
      <p:sp>
        <p:nvSpPr>
          <p:cNvPr id="66564"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18DAFFA-3FAA-48F7-92EB-4CCC6D60202E}" type="slidenum">
              <a:rPr lang="en-US" altLang="zh-TW" smtClean="0">
                <a:solidFill>
                  <a:srgbClr val="000000"/>
                </a:solidFill>
              </a:rPr>
              <a:pPr eaLnBrk="1" hangingPunct="1"/>
              <a:t>12</a:t>
            </a:fld>
            <a:endParaRPr lang="en-US" altLang="zh-TW" smtClean="0">
              <a:solidFill>
                <a:srgbClr val="000000"/>
              </a:solidFill>
            </a:endParaRPr>
          </a:p>
        </p:txBody>
      </p:sp>
      <p:sp>
        <p:nvSpPr>
          <p:cNvPr id="67587" name="Rectangle 2"/>
          <p:cNvSpPr>
            <a:spLocks noGrp="1" noRot="1" noChangeAspect="1" noChangeArrowheads="1" noTextEdit="1"/>
          </p:cNvSpPr>
          <p:nvPr>
            <p:ph type="sldImg"/>
          </p:nvPr>
        </p:nvSpPr>
        <p:spPr>
          <a:xfrm>
            <a:off x="1289050" y="795338"/>
            <a:ext cx="4279900" cy="3209925"/>
          </a:xfrm>
          <a:ln/>
        </p:spPr>
      </p:sp>
      <p:sp>
        <p:nvSpPr>
          <p:cNvPr id="6758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CE0DAA1-3494-4BB9-8EB0-00A63A04218B}" type="slidenum">
              <a:rPr lang="en-US" altLang="zh-TW" smtClean="0">
                <a:solidFill>
                  <a:srgbClr val="000000"/>
                </a:solidFill>
              </a:rPr>
              <a:pPr eaLnBrk="1" hangingPunct="1"/>
              <a:t>13</a:t>
            </a:fld>
            <a:endParaRPr lang="en-US" altLang="zh-TW" smtClean="0">
              <a:solidFill>
                <a:srgbClr val="000000"/>
              </a:solidFill>
            </a:endParaRPr>
          </a:p>
        </p:txBody>
      </p:sp>
      <p:sp>
        <p:nvSpPr>
          <p:cNvPr id="68611" name="Rectangle 2"/>
          <p:cNvSpPr>
            <a:spLocks noGrp="1" noRot="1" noChangeAspect="1" noChangeArrowheads="1" noTextEdit="1"/>
          </p:cNvSpPr>
          <p:nvPr>
            <p:ph type="sldImg"/>
          </p:nvPr>
        </p:nvSpPr>
        <p:spPr>
          <a:xfrm>
            <a:off x="1289050" y="795338"/>
            <a:ext cx="4279900" cy="3209925"/>
          </a:xfrm>
          <a:ln/>
        </p:spPr>
      </p:sp>
      <p:sp>
        <p:nvSpPr>
          <p:cNvPr id="6861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8AA0795E-DBF9-4E34-86AB-C6F91C3D60FB}" type="slidenum">
              <a:rPr lang="en-US" altLang="zh-TW" smtClean="0">
                <a:solidFill>
                  <a:srgbClr val="000000"/>
                </a:solidFill>
              </a:rPr>
              <a:pPr eaLnBrk="1" hangingPunct="1"/>
              <a:t>14</a:t>
            </a:fld>
            <a:endParaRPr lang="en-US" altLang="zh-TW" smtClean="0">
              <a:solidFill>
                <a:srgbClr val="000000"/>
              </a:solidFill>
            </a:endParaRPr>
          </a:p>
        </p:txBody>
      </p:sp>
      <p:sp>
        <p:nvSpPr>
          <p:cNvPr id="69635" name="Rectangle 2"/>
          <p:cNvSpPr>
            <a:spLocks noGrp="1" noRot="1" noChangeAspect="1" noChangeArrowheads="1" noTextEdit="1"/>
          </p:cNvSpPr>
          <p:nvPr>
            <p:ph type="sldImg"/>
          </p:nvPr>
        </p:nvSpPr>
        <p:spPr>
          <a:xfrm>
            <a:off x="1289050" y="795338"/>
            <a:ext cx="4279900" cy="3209925"/>
          </a:xfrm>
          <a:ln/>
        </p:spPr>
      </p:sp>
      <p:sp>
        <p:nvSpPr>
          <p:cNvPr id="6963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a:ln/>
        </p:spPr>
      </p:sp>
      <p:sp>
        <p:nvSpPr>
          <p:cNvPr id="70659"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70660"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8684447-622E-41F1-9104-35F47F94A6B1}" type="slidenum">
              <a:rPr lang="en-US" altLang="zh-TW" smtClean="0"/>
              <a:pPr eaLnBrk="1" hangingPunct="1"/>
              <a:t>15</a:t>
            </a:fld>
            <a:endParaRPr lang="en-US" altLang="zh-TW"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a:ln/>
        </p:spPr>
      </p:sp>
      <p:sp>
        <p:nvSpPr>
          <p:cNvPr id="70659"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70660"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8684447-622E-41F1-9104-35F47F94A6B1}" type="slidenum">
              <a:rPr lang="en-US" altLang="zh-TW" smtClean="0"/>
              <a:pPr eaLnBrk="1" hangingPunct="1"/>
              <a:t>16</a:t>
            </a:fld>
            <a:endParaRPr lang="en-US" altLang="zh-TW"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a:ln/>
        </p:spPr>
      </p:sp>
      <p:sp>
        <p:nvSpPr>
          <p:cNvPr id="71683"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71684"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09E0B73-D8AF-42B1-80C9-19FCE7ACD3B0}" type="slidenum">
              <a:rPr lang="en-US" altLang="zh-TW" smtClean="0"/>
              <a:pPr eaLnBrk="1" hangingPunct="1"/>
              <a:t>17</a:t>
            </a:fld>
            <a:endParaRPr lang="en-US"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888B4EB-F084-4CAD-9EAE-A62E768CEB38}" type="slidenum">
              <a:rPr lang="en-US" altLang="zh-TW" smtClean="0"/>
              <a:pPr eaLnBrk="1" hangingPunct="1"/>
              <a:t>18</a:t>
            </a:fld>
            <a:endParaRPr lang="en-US" altLang="zh-TW" smtClean="0"/>
          </a:p>
        </p:txBody>
      </p:sp>
      <p:sp>
        <p:nvSpPr>
          <p:cNvPr id="72707" name="Rectangle 2"/>
          <p:cNvSpPr>
            <a:spLocks noGrp="1" noRot="1" noChangeAspect="1" noChangeArrowheads="1" noTextEdit="1"/>
          </p:cNvSpPr>
          <p:nvPr>
            <p:ph type="sldImg"/>
          </p:nvPr>
        </p:nvSpPr>
        <p:spPr>
          <a:xfrm>
            <a:off x="1289050" y="795338"/>
            <a:ext cx="4279900" cy="3209925"/>
          </a:xfrm>
          <a:ln/>
        </p:spPr>
      </p:sp>
      <p:sp>
        <p:nvSpPr>
          <p:cNvPr id="7270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95757BF-61EC-4FBC-A384-3136578CEEA0}" type="slidenum">
              <a:rPr lang="en-US" altLang="zh-TW" smtClean="0"/>
              <a:pPr eaLnBrk="1" hangingPunct="1"/>
              <a:t>19</a:t>
            </a:fld>
            <a:endParaRPr lang="en-US" altLang="zh-TW" smtClean="0"/>
          </a:p>
        </p:txBody>
      </p:sp>
      <p:sp>
        <p:nvSpPr>
          <p:cNvPr id="73731" name="Rectangle 2"/>
          <p:cNvSpPr>
            <a:spLocks noGrp="1" noRot="1" noChangeAspect="1" noChangeArrowheads="1" noTextEdit="1"/>
          </p:cNvSpPr>
          <p:nvPr>
            <p:ph type="sldImg"/>
          </p:nvPr>
        </p:nvSpPr>
        <p:spPr>
          <a:xfrm>
            <a:off x="1289050" y="795338"/>
            <a:ext cx="4279900" cy="3209925"/>
          </a:xfrm>
          <a:ln/>
        </p:spPr>
      </p:sp>
      <p:sp>
        <p:nvSpPr>
          <p:cNvPr id="7373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D9A749E-6863-4150-ADF8-DEC64CA8E54E}" type="slidenum">
              <a:rPr lang="en-US" altLang="zh-TW" smtClean="0">
                <a:solidFill>
                  <a:srgbClr val="000000"/>
                </a:solidFill>
              </a:rPr>
              <a:pPr eaLnBrk="1" hangingPunct="1"/>
              <a:t>2</a:t>
            </a:fld>
            <a:endParaRPr lang="en-US" altLang="zh-TW" dirty="0" smtClean="0">
              <a:solidFill>
                <a:srgbClr val="000000"/>
              </a:solidFill>
            </a:endParaRPr>
          </a:p>
        </p:txBody>
      </p:sp>
      <p:sp>
        <p:nvSpPr>
          <p:cNvPr id="63491" name="Rectangle 2"/>
          <p:cNvSpPr>
            <a:spLocks noGrp="1" noRot="1" noChangeAspect="1" noChangeArrowheads="1" noTextEdit="1"/>
          </p:cNvSpPr>
          <p:nvPr>
            <p:ph type="sldImg"/>
          </p:nvPr>
        </p:nvSpPr>
        <p:spPr>
          <a:xfrm>
            <a:off x="1144588" y="685800"/>
            <a:ext cx="4568825" cy="3427413"/>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smtClean="0">
                <a:latin typeface="Arial" pitchFamily="34" charset="0"/>
              </a:rPr>
              <a:t>	</a:t>
            </a:r>
            <a:endParaRPr lang="en-US" altLang="zh-TW"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94A7409-F824-4AAB-82E9-BDA9E4105BD6}" type="slidenum">
              <a:rPr lang="en-US" altLang="zh-TW" smtClean="0"/>
              <a:pPr eaLnBrk="1" hangingPunct="1"/>
              <a:t>20</a:t>
            </a:fld>
            <a:endParaRPr lang="en-US" altLang="zh-TW"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a:ln/>
        </p:spPr>
      </p:sp>
      <p:sp>
        <p:nvSpPr>
          <p:cNvPr id="75779"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75780"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0F52BB8-8485-423E-960A-F058B5016A37}" type="slidenum">
              <a:rPr lang="en-US" altLang="zh-TW" smtClean="0"/>
              <a:pPr eaLnBrk="1" hangingPunct="1"/>
              <a:t>21</a:t>
            </a:fld>
            <a:endParaRPr lang="en-US"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p:cNvSpPr>
            <a:spLocks noGrp="1" noRot="1" noChangeAspect="1" noTextEdit="1"/>
          </p:cNvSpPr>
          <p:nvPr>
            <p:ph type="sldImg"/>
          </p:nvPr>
        </p:nvSpPr>
        <p:spPr>
          <a:ln/>
        </p:spPr>
      </p:sp>
      <p:sp>
        <p:nvSpPr>
          <p:cNvPr id="76803"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76804"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F7B812F-B329-4286-88B9-2D297340C02D}" type="slidenum">
              <a:rPr lang="en-US" altLang="zh-TW" smtClean="0"/>
              <a:pPr eaLnBrk="1" hangingPunct="1"/>
              <a:t>22</a:t>
            </a:fld>
            <a:endParaRPr lang="en-US" altLang="zh-TW"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A3C25F1-C61C-4F9F-9D41-34DA1FD940F6}" type="slidenum">
              <a:rPr lang="en-US" altLang="zh-TW" smtClean="0"/>
              <a:pPr eaLnBrk="1" hangingPunct="1"/>
              <a:t>23</a:t>
            </a:fld>
            <a:endParaRPr lang="en-US" altLang="zh-TW" smtClean="0"/>
          </a:p>
        </p:txBody>
      </p:sp>
      <p:sp>
        <p:nvSpPr>
          <p:cNvPr id="77827" name="Rectangle 2"/>
          <p:cNvSpPr>
            <a:spLocks noGrp="1" noRot="1" noChangeAspect="1" noChangeArrowheads="1" noTextEdit="1"/>
          </p:cNvSpPr>
          <p:nvPr>
            <p:ph type="sldImg"/>
          </p:nvPr>
        </p:nvSpPr>
        <p:spPr>
          <a:xfrm>
            <a:off x="1289050" y="795338"/>
            <a:ext cx="4279900" cy="3209925"/>
          </a:xfrm>
          <a:ln/>
        </p:spPr>
      </p:sp>
      <p:sp>
        <p:nvSpPr>
          <p:cNvPr id="7782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7D051B1-D5E5-4EC3-8DFB-B32D05E7CA24}" type="slidenum">
              <a:rPr lang="en-US" altLang="zh-TW" smtClean="0"/>
              <a:pPr eaLnBrk="1" hangingPunct="1"/>
              <a:t>24</a:t>
            </a:fld>
            <a:endParaRPr lang="en-US" altLang="zh-TW" smtClean="0"/>
          </a:p>
        </p:txBody>
      </p:sp>
      <p:sp>
        <p:nvSpPr>
          <p:cNvPr id="78851" name="Rectangle 2"/>
          <p:cNvSpPr>
            <a:spLocks noGrp="1" noRot="1" noChangeAspect="1" noChangeArrowheads="1" noTextEdit="1"/>
          </p:cNvSpPr>
          <p:nvPr>
            <p:ph type="sldImg"/>
          </p:nvPr>
        </p:nvSpPr>
        <p:spPr>
          <a:xfrm>
            <a:off x="1289050" y="795338"/>
            <a:ext cx="4279900" cy="3209925"/>
          </a:xfrm>
          <a:ln/>
        </p:spPr>
      </p:sp>
      <p:sp>
        <p:nvSpPr>
          <p:cNvPr id="7885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EF2F5EA-0348-41D8-AAFC-AB66015AA6A6}" type="slidenum">
              <a:rPr lang="en-US" altLang="zh-TW" smtClean="0"/>
              <a:pPr eaLnBrk="1" hangingPunct="1"/>
              <a:t>25</a:t>
            </a:fld>
            <a:endParaRPr lang="en-US" altLang="zh-TW" smtClean="0"/>
          </a:p>
        </p:txBody>
      </p:sp>
      <p:sp>
        <p:nvSpPr>
          <p:cNvPr id="79875" name="Rectangle 2"/>
          <p:cNvSpPr>
            <a:spLocks noGrp="1" noRot="1" noChangeAspect="1" noChangeArrowheads="1" noTextEdit="1"/>
          </p:cNvSpPr>
          <p:nvPr>
            <p:ph type="sldImg"/>
          </p:nvPr>
        </p:nvSpPr>
        <p:spPr>
          <a:xfrm>
            <a:off x="1289050" y="795338"/>
            <a:ext cx="4279900" cy="3209925"/>
          </a:xfrm>
          <a:ln/>
        </p:spPr>
      </p:sp>
      <p:sp>
        <p:nvSpPr>
          <p:cNvPr id="7987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613C4F1-ED1A-4D69-AB2C-6B3A8CD8E774}" type="slidenum">
              <a:rPr lang="en-US" altLang="zh-TW" smtClean="0"/>
              <a:pPr eaLnBrk="1" hangingPunct="1"/>
              <a:t>26</a:t>
            </a:fld>
            <a:endParaRPr lang="en-US" altLang="zh-TW" smtClean="0"/>
          </a:p>
        </p:txBody>
      </p:sp>
      <p:sp>
        <p:nvSpPr>
          <p:cNvPr id="80899" name="Rectangle 2"/>
          <p:cNvSpPr>
            <a:spLocks noGrp="1" noRot="1" noChangeAspect="1" noChangeArrowheads="1" noTextEdit="1"/>
          </p:cNvSpPr>
          <p:nvPr>
            <p:ph type="sldImg"/>
          </p:nvPr>
        </p:nvSpPr>
        <p:spPr>
          <a:xfrm>
            <a:off x="1289050" y="795338"/>
            <a:ext cx="4279900" cy="3209925"/>
          </a:xfrm>
          <a:ln/>
        </p:spPr>
      </p:sp>
      <p:sp>
        <p:nvSpPr>
          <p:cNvPr id="8090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765DAC0-A66E-4D00-BDD0-5D1D131BA683}" type="slidenum">
              <a:rPr lang="en-US" altLang="zh-TW" smtClean="0"/>
              <a:pPr eaLnBrk="1" hangingPunct="1"/>
              <a:t>27</a:t>
            </a:fld>
            <a:endParaRPr lang="en-US" altLang="zh-TW" smtClean="0"/>
          </a:p>
        </p:txBody>
      </p:sp>
      <p:sp>
        <p:nvSpPr>
          <p:cNvPr id="81923" name="Rectangle 2"/>
          <p:cNvSpPr>
            <a:spLocks noGrp="1" noRot="1" noChangeAspect="1" noChangeArrowheads="1" noTextEdit="1"/>
          </p:cNvSpPr>
          <p:nvPr>
            <p:ph type="sldImg"/>
          </p:nvPr>
        </p:nvSpPr>
        <p:spPr>
          <a:xfrm>
            <a:off x="1289050" y="795338"/>
            <a:ext cx="4279900" cy="3209925"/>
          </a:xfrm>
          <a:ln/>
        </p:spPr>
      </p:sp>
      <p:sp>
        <p:nvSpPr>
          <p:cNvPr id="8192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31C1BC8-C4F4-4317-B074-17BBD3D70EC0}" type="slidenum">
              <a:rPr lang="en-US" altLang="zh-TW" smtClean="0"/>
              <a:pPr eaLnBrk="1" hangingPunct="1"/>
              <a:t>28</a:t>
            </a:fld>
            <a:endParaRPr lang="en-US" altLang="zh-TW" smtClean="0"/>
          </a:p>
        </p:txBody>
      </p:sp>
      <p:sp>
        <p:nvSpPr>
          <p:cNvPr id="82947" name="Rectangle 2"/>
          <p:cNvSpPr>
            <a:spLocks noGrp="1" noRot="1" noChangeAspect="1" noChangeArrowheads="1" noTextEdit="1"/>
          </p:cNvSpPr>
          <p:nvPr>
            <p:ph type="sldImg"/>
          </p:nvPr>
        </p:nvSpPr>
        <p:spPr>
          <a:xfrm>
            <a:off x="1289050" y="795338"/>
            <a:ext cx="4279900" cy="3209925"/>
          </a:xfrm>
          <a:ln/>
        </p:spPr>
      </p:sp>
      <p:sp>
        <p:nvSpPr>
          <p:cNvPr id="8294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78375A4-185B-43D8-AA90-5707DF4B4FF4}" type="slidenum">
              <a:rPr lang="en-US" altLang="zh-TW" smtClean="0"/>
              <a:pPr eaLnBrk="1" hangingPunct="1"/>
              <a:t>29</a:t>
            </a:fld>
            <a:endParaRPr lang="en-US" altLang="zh-TW" smtClean="0"/>
          </a:p>
        </p:txBody>
      </p:sp>
      <p:sp>
        <p:nvSpPr>
          <p:cNvPr id="83971" name="Rectangle 2"/>
          <p:cNvSpPr>
            <a:spLocks noGrp="1" noRot="1" noChangeAspect="1" noChangeArrowheads="1" noTextEdit="1"/>
          </p:cNvSpPr>
          <p:nvPr>
            <p:ph type="sldImg"/>
          </p:nvPr>
        </p:nvSpPr>
        <p:spPr>
          <a:xfrm>
            <a:off x="1289050" y="795338"/>
            <a:ext cx="4279900" cy="3209925"/>
          </a:xfrm>
          <a:ln/>
        </p:spPr>
      </p:sp>
      <p:sp>
        <p:nvSpPr>
          <p:cNvPr id="8397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E4DEAC1-F097-49BD-8B8B-D799625F9653}" type="slidenum">
              <a:rPr lang="en-US" altLang="zh-TW" smtClean="0">
                <a:solidFill>
                  <a:srgbClr val="000000"/>
                </a:solidFill>
              </a:rPr>
              <a:pPr eaLnBrk="1" hangingPunct="1"/>
              <a:t>3</a:t>
            </a:fld>
            <a:endParaRPr lang="en-US" altLang="zh-TW" dirty="0" smtClean="0">
              <a:solidFill>
                <a:srgbClr val="000000"/>
              </a:solidFill>
            </a:endParaRPr>
          </a:p>
        </p:txBody>
      </p:sp>
      <p:sp>
        <p:nvSpPr>
          <p:cNvPr id="61443" name="Rectangle 2"/>
          <p:cNvSpPr>
            <a:spLocks noGrp="1" noRot="1" noChangeAspect="1" noChangeArrowheads="1" noTextEdit="1"/>
          </p:cNvSpPr>
          <p:nvPr>
            <p:ph type="sldImg"/>
          </p:nvPr>
        </p:nvSpPr>
        <p:spPr>
          <a:xfrm>
            <a:off x="1289050" y="795338"/>
            <a:ext cx="4279900" cy="3209925"/>
          </a:xfrm>
          <a:ln/>
        </p:spPr>
      </p:sp>
      <p:sp>
        <p:nvSpPr>
          <p:cNvPr id="61444"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DA917EF-5410-4CDB-84C5-02FF023C48E9}" type="slidenum">
              <a:rPr lang="en-US" altLang="zh-TW" smtClean="0"/>
              <a:pPr eaLnBrk="1" hangingPunct="1"/>
              <a:t>30</a:t>
            </a:fld>
            <a:endParaRPr lang="en-US" altLang="zh-TW" smtClean="0"/>
          </a:p>
        </p:txBody>
      </p:sp>
      <p:sp>
        <p:nvSpPr>
          <p:cNvPr id="84995" name="Rectangle 2"/>
          <p:cNvSpPr>
            <a:spLocks noGrp="1" noRot="1" noChangeAspect="1" noChangeArrowheads="1" noTextEdit="1"/>
          </p:cNvSpPr>
          <p:nvPr>
            <p:ph type="sldImg"/>
          </p:nvPr>
        </p:nvSpPr>
        <p:spPr>
          <a:xfrm>
            <a:off x="1289050" y="795338"/>
            <a:ext cx="4279900" cy="3209925"/>
          </a:xfrm>
          <a:ln/>
        </p:spPr>
      </p:sp>
      <p:sp>
        <p:nvSpPr>
          <p:cNvPr id="8499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B90255F-1A13-4E51-81BE-743216934EF0}" type="slidenum">
              <a:rPr lang="en-US" altLang="zh-TW" smtClean="0"/>
              <a:pPr eaLnBrk="1" hangingPunct="1"/>
              <a:t>31</a:t>
            </a:fld>
            <a:endParaRPr lang="en-US" altLang="zh-TW" smtClean="0"/>
          </a:p>
        </p:txBody>
      </p:sp>
      <p:sp>
        <p:nvSpPr>
          <p:cNvPr id="86019" name="Rectangle 2"/>
          <p:cNvSpPr>
            <a:spLocks noGrp="1" noRot="1" noChangeAspect="1" noChangeArrowheads="1" noTextEdit="1"/>
          </p:cNvSpPr>
          <p:nvPr>
            <p:ph type="sldImg"/>
          </p:nvPr>
        </p:nvSpPr>
        <p:spPr>
          <a:xfrm>
            <a:off x="1289050" y="795338"/>
            <a:ext cx="4279900" cy="3209925"/>
          </a:xfrm>
          <a:ln/>
        </p:spPr>
      </p:sp>
      <p:sp>
        <p:nvSpPr>
          <p:cNvPr id="8602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46FB385-5503-4699-9F7B-CF72C36006B1}" type="slidenum">
              <a:rPr lang="en-US" altLang="zh-TW" smtClean="0"/>
              <a:pPr eaLnBrk="1" hangingPunct="1"/>
              <a:t>32</a:t>
            </a:fld>
            <a:endParaRPr lang="en-US" altLang="zh-TW" smtClean="0"/>
          </a:p>
        </p:txBody>
      </p:sp>
      <p:sp>
        <p:nvSpPr>
          <p:cNvPr id="87043" name="Rectangle 2"/>
          <p:cNvSpPr>
            <a:spLocks noGrp="1" noRot="1" noChangeAspect="1" noChangeArrowheads="1" noTextEdit="1"/>
          </p:cNvSpPr>
          <p:nvPr>
            <p:ph type="sldImg"/>
          </p:nvPr>
        </p:nvSpPr>
        <p:spPr>
          <a:xfrm>
            <a:off x="1289050" y="795338"/>
            <a:ext cx="4279900" cy="3209925"/>
          </a:xfrm>
          <a:ln/>
        </p:spPr>
      </p:sp>
      <p:sp>
        <p:nvSpPr>
          <p:cNvPr id="8704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1189680-1A59-487D-BFD8-9DB8B958DC0D}" type="slidenum">
              <a:rPr lang="en-US" altLang="zh-TW" smtClean="0"/>
              <a:pPr eaLnBrk="1" hangingPunct="1"/>
              <a:t>33</a:t>
            </a:fld>
            <a:endParaRPr lang="en-US" altLang="zh-TW" smtClean="0"/>
          </a:p>
        </p:txBody>
      </p:sp>
      <p:sp>
        <p:nvSpPr>
          <p:cNvPr id="88067" name="Rectangle 2"/>
          <p:cNvSpPr>
            <a:spLocks noGrp="1" noRot="1" noChangeAspect="1" noChangeArrowheads="1" noTextEdit="1"/>
          </p:cNvSpPr>
          <p:nvPr>
            <p:ph type="sldImg"/>
          </p:nvPr>
        </p:nvSpPr>
        <p:spPr>
          <a:xfrm>
            <a:off x="1289050" y="795338"/>
            <a:ext cx="4279900" cy="3209925"/>
          </a:xfrm>
          <a:ln/>
        </p:spPr>
      </p:sp>
      <p:sp>
        <p:nvSpPr>
          <p:cNvPr id="8806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3C0A893-2C9B-4244-B4FB-EDEF157E720C}" type="slidenum">
              <a:rPr lang="en-US" altLang="zh-TW" smtClean="0"/>
              <a:pPr eaLnBrk="1" hangingPunct="1"/>
              <a:t>34</a:t>
            </a:fld>
            <a:endParaRPr lang="en-US" altLang="zh-TW" smtClean="0"/>
          </a:p>
        </p:txBody>
      </p:sp>
      <p:sp>
        <p:nvSpPr>
          <p:cNvPr id="89091" name="Rectangle 2"/>
          <p:cNvSpPr>
            <a:spLocks noGrp="1" noRot="1" noChangeAspect="1" noChangeArrowheads="1" noTextEdit="1"/>
          </p:cNvSpPr>
          <p:nvPr>
            <p:ph type="sldImg"/>
          </p:nvPr>
        </p:nvSpPr>
        <p:spPr>
          <a:xfrm>
            <a:off x="1289050" y="795338"/>
            <a:ext cx="4279900" cy="3209925"/>
          </a:xfrm>
          <a:ln/>
        </p:spPr>
      </p:sp>
      <p:sp>
        <p:nvSpPr>
          <p:cNvPr id="8909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855D619-0D81-45B0-805F-175815F30328}" type="slidenum">
              <a:rPr lang="en-US" altLang="zh-TW" smtClean="0"/>
              <a:pPr eaLnBrk="1" hangingPunct="1"/>
              <a:t>35</a:t>
            </a:fld>
            <a:endParaRPr lang="en-US" altLang="zh-TW" smtClean="0"/>
          </a:p>
        </p:txBody>
      </p:sp>
      <p:sp>
        <p:nvSpPr>
          <p:cNvPr id="90115" name="Rectangle 2"/>
          <p:cNvSpPr>
            <a:spLocks noGrp="1" noRot="1" noChangeAspect="1" noChangeArrowheads="1" noTextEdit="1"/>
          </p:cNvSpPr>
          <p:nvPr>
            <p:ph type="sldImg"/>
          </p:nvPr>
        </p:nvSpPr>
        <p:spPr>
          <a:xfrm>
            <a:off x="1289050" y="795338"/>
            <a:ext cx="4279900" cy="3209925"/>
          </a:xfrm>
          <a:ln/>
        </p:spPr>
      </p:sp>
      <p:sp>
        <p:nvSpPr>
          <p:cNvPr id="9011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26B89DB-4689-4DE8-B95A-F1D850AF13D1}" type="slidenum">
              <a:rPr lang="en-US" altLang="zh-TW" smtClean="0"/>
              <a:pPr eaLnBrk="1" hangingPunct="1"/>
              <a:t>36</a:t>
            </a:fld>
            <a:endParaRPr lang="en-US" altLang="zh-TW" smtClean="0"/>
          </a:p>
        </p:txBody>
      </p:sp>
      <p:sp>
        <p:nvSpPr>
          <p:cNvPr id="91139" name="Rectangle 2"/>
          <p:cNvSpPr>
            <a:spLocks noGrp="1" noRot="1" noChangeAspect="1" noChangeArrowheads="1" noTextEdit="1"/>
          </p:cNvSpPr>
          <p:nvPr>
            <p:ph type="sldImg"/>
          </p:nvPr>
        </p:nvSpPr>
        <p:spPr>
          <a:xfrm>
            <a:off x="1289050" y="795338"/>
            <a:ext cx="4279900" cy="3209925"/>
          </a:xfrm>
          <a:ln/>
        </p:spPr>
      </p:sp>
      <p:sp>
        <p:nvSpPr>
          <p:cNvPr id="9114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58B1282-1720-4838-A1A2-D9360B703014}" type="slidenum">
              <a:rPr lang="en-US" altLang="zh-TW" smtClean="0"/>
              <a:pPr eaLnBrk="1" hangingPunct="1"/>
              <a:t>37</a:t>
            </a:fld>
            <a:endParaRPr lang="en-US" altLang="zh-TW" smtClean="0"/>
          </a:p>
        </p:txBody>
      </p:sp>
      <p:sp>
        <p:nvSpPr>
          <p:cNvPr id="92163" name="Rectangle 2"/>
          <p:cNvSpPr>
            <a:spLocks noGrp="1" noRot="1" noChangeAspect="1" noChangeArrowheads="1" noTextEdit="1"/>
          </p:cNvSpPr>
          <p:nvPr>
            <p:ph type="sldImg"/>
          </p:nvPr>
        </p:nvSpPr>
        <p:spPr>
          <a:xfrm>
            <a:off x="1289050" y="795338"/>
            <a:ext cx="4279900" cy="3209925"/>
          </a:xfrm>
          <a:ln/>
        </p:spPr>
      </p:sp>
      <p:sp>
        <p:nvSpPr>
          <p:cNvPr id="9216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a:ln/>
        </p:spPr>
      </p:sp>
      <p:sp>
        <p:nvSpPr>
          <p:cNvPr id="9318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9318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4C412A3-9122-4E84-AC21-509A4BD6CD3B}" type="slidenum">
              <a:rPr lang="en-US" altLang="zh-TW" smtClean="0"/>
              <a:pPr eaLnBrk="1" hangingPunct="1"/>
              <a:t>38</a:t>
            </a:fld>
            <a:endParaRPr lang="en-US" altLang="zh-TW"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a:ln/>
        </p:spPr>
      </p:sp>
      <p:sp>
        <p:nvSpPr>
          <p:cNvPr id="94211"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94212"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BA50E5E-0CE7-4784-8A18-0257DB38627A}" type="slidenum">
              <a:rPr lang="en-US" altLang="zh-TW" smtClean="0"/>
              <a:pPr eaLnBrk="1" hangingPunct="1"/>
              <a:t>39</a:t>
            </a:fld>
            <a:endParaRPr lang="en-US"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D9A749E-6863-4150-ADF8-DEC64CA8E54E}" type="slidenum">
              <a:rPr lang="en-US" altLang="zh-TW" smtClean="0">
                <a:solidFill>
                  <a:srgbClr val="000000"/>
                </a:solidFill>
              </a:rPr>
              <a:pPr eaLnBrk="1" hangingPunct="1"/>
              <a:t>4</a:t>
            </a:fld>
            <a:endParaRPr lang="en-US" altLang="zh-TW" dirty="0" smtClean="0">
              <a:solidFill>
                <a:srgbClr val="000000"/>
              </a:solidFill>
            </a:endParaRPr>
          </a:p>
        </p:txBody>
      </p:sp>
      <p:sp>
        <p:nvSpPr>
          <p:cNvPr id="63491" name="Rectangle 2"/>
          <p:cNvSpPr>
            <a:spLocks noGrp="1" noRot="1" noChangeAspect="1" noChangeArrowheads="1" noTextEdit="1"/>
          </p:cNvSpPr>
          <p:nvPr>
            <p:ph type="sldImg"/>
          </p:nvPr>
        </p:nvSpPr>
        <p:spPr>
          <a:xfrm>
            <a:off x="1144588" y="685800"/>
            <a:ext cx="4568825" cy="3427413"/>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dirty="0" smtClean="0">
                <a:latin typeface="Arial" pitchFamily="34" charset="0"/>
              </a:rPr>
              <a:t>	</a:t>
            </a:r>
            <a:r>
              <a:rPr lang="en-US" altLang="zh-TW" dirty="0" smtClean="0">
                <a:latin typeface="Arial" pitchFamily="34" charset="0"/>
              </a:rPr>
              <a:t>These verses were revealed around 620 AD, almost seven years after the severe defeat of Christian Byzantium at the hands of the idolater Persians. Yet it was related in the verses that Byzantium would shortly be victorious. In fact, Byzantium had then suffered such heavy losses that it seemed impossible for it even to survive, let alone be victorious again. Not only the Persians, but also </a:t>
            </a:r>
            <a:r>
              <a:rPr lang="en-US" altLang="zh-TW" dirty="0" err="1" smtClean="0">
                <a:latin typeface="Arial" pitchFamily="34" charset="0"/>
              </a:rPr>
              <a:t>Avars</a:t>
            </a:r>
            <a:r>
              <a:rPr lang="en-US" altLang="zh-TW" dirty="0" smtClean="0">
                <a:latin typeface="Arial" pitchFamily="34" charset="0"/>
              </a:rPr>
              <a:t>, Slavs and </a:t>
            </a:r>
            <a:r>
              <a:rPr lang="en-US" altLang="zh-TW" dirty="0" err="1" smtClean="0">
                <a:latin typeface="Arial" pitchFamily="34" charset="0"/>
              </a:rPr>
              <a:t>Lombards</a:t>
            </a:r>
            <a:r>
              <a:rPr lang="en-US" altLang="zh-TW" dirty="0" smtClean="0">
                <a:latin typeface="Arial" pitchFamily="34" charset="0"/>
              </a:rPr>
              <a:t> posed serious threats to the Byzantine Empire. The </a:t>
            </a:r>
            <a:r>
              <a:rPr lang="en-US" altLang="zh-TW" dirty="0" err="1" smtClean="0">
                <a:latin typeface="Arial" pitchFamily="34" charset="0"/>
              </a:rPr>
              <a:t>Avars</a:t>
            </a:r>
            <a:r>
              <a:rPr lang="en-US" altLang="zh-TW" dirty="0" smtClean="0">
                <a:latin typeface="Arial" pitchFamily="34" charset="0"/>
              </a:rPr>
              <a:t> had reached as far as the walls of Constantinople. The Byzantine Emperor Heraclius had ordered the gold and silver in churches to be melted and turned into money in order to meet the expenses of the army. When these proved insufficient, even bronze statues were melted down to be turned into money. Many governors had revolted against Emperor Heraclius, and the empire was on the point of collapse. Mesopotamia, Cilicia, Syria, Palestine, Egypt and Armenia, which had earlier belonged to Byzantium, were invaded by the idolater Persians.</a:t>
            </a:r>
          </a:p>
          <a:p>
            <a:pPr eaLnBrk="1" hangingPunct="1"/>
            <a:r>
              <a:rPr lang="tr-TR" altLang="zh-TW" dirty="0" smtClean="0">
                <a:latin typeface="Arial" pitchFamily="34" charset="0"/>
              </a:rPr>
              <a:t>	</a:t>
            </a:r>
            <a:r>
              <a:rPr lang="en-US" altLang="zh-TW" dirty="0" smtClean="0">
                <a:latin typeface="Arial" pitchFamily="34" charset="0"/>
              </a:rPr>
              <a:t>In short, everyone was expecting the Byzantine Empire to be destroyed. But right at that moment, the first verses of </a:t>
            </a:r>
            <a:r>
              <a:rPr lang="en-US" altLang="zh-TW" dirty="0" err="1" smtClean="0">
                <a:latin typeface="Arial" pitchFamily="34" charset="0"/>
              </a:rPr>
              <a:t>Sura</a:t>
            </a:r>
            <a:r>
              <a:rPr lang="en-US" altLang="zh-TW" dirty="0" smtClean="0">
                <a:latin typeface="Arial" pitchFamily="34" charset="0"/>
              </a:rPr>
              <a:t> Rum were revealed, announcing that Byzantium would triumph in a few years' time. This victory seemed so impossible that Arab polytheists did not believe. They thought that the victory announced in the Qur'an would never come true. </a:t>
            </a:r>
          </a:p>
          <a:p>
            <a:pPr eaLnBrk="1" hangingPunct="1"/>
            <a:endParaRPr lang="en-US" altLang="zh-TW" dirty="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a:ln/>
        </p:spPr>
      </p:sp>
      <p:sp>
        <p:nvSpPr>
          <p:cNvPr id="96259"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96260"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C57111D-3818-4640-B07F-C72E2E0E3175}" type="slidenum">
              <a:rPr lang="en-US" altLang="zh-TW" smtClean="0"/>
              <a:pPr eaLnBrk="1" hangingPunct="1"/>
              <a:t>40</a:t>
            </a:fld>
            <a:endParaRPr lang="en-US" altLang="zh-TW"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a:ln/>
        </p:spPr>
      </p:sp>
      <p:sp>
        <p:nvSpPr>
          <p:cNvPr id="97283"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97284"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6C4289D-9651-43E0-A731-CBD9923DEC2E}" type="slidenum">
              <a:rPr lang="en-US" altLang="zh-TW" smtClean="0"/>
              <a:pPr eaLnBrk="1" hangingPunct="1"/>
              <a:t>41</a:t>
            </a:fld>
            <a:endParaRPr lang="en-US" altLang="zh-TW"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a:ln/>
        </p:spPr>
      </p:sp>
      <p:sp>
        <p:nvSpPr>
          <p:cNvPr id="9830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9830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CA39E41-DC8A-45C6-A06C-FCE34747C242}" type="slidenum">
              <a:rPr lang="en-US" altLang="zh-TW" smtClean="0"/>
              <a:pPr eaLnBrk="1" hangingPunct="1"/>
              <a:t>42</a:t>
            </a:fld>
            <a:endParaRPr lang="en-US" altLang="zh-TW"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9821F42-4FE1-4794-84F7-0165307E8D17}" type="slidenum">
              <a:rPr lang="en-US" altLang="zh-TW" smtClean="0">
                <a:solidFill>
                  <a:prstClr val="black"/>
                </a:solidFill>
              </a:rPr>
              <a:pPr eaLnBrk="1" hangingPunct="1"/>
              <a:t>43</a:t>
            </a:fld>
            <a:endParaRPr lang="en-US" altLang="zh-TW" smtClean="0">
              <a:solidFill>
                <a:prstClr val="black"/>
              </a:solidFill>
            </a:endParaRPr>
          </a:p>
        </p:txBody>
      </p:sp>
      <p:sp>
        <p:nvSpPr>
          <p:cNvPr id="99331" name="Rectangle 2"/>
          <p:cNvSpPr>
            <a:spLocks noGrp="1" noRot="1" noChangeAspect="1" noChangeArrowheads="1" noTextEdit="1"/>
          </p:cNvSpPr>
          <p:nvPr>
            <p:ph type="sldImg"/>
          </p:nvPr>
        </p:nvSpPr>
        <p:spPr>
          <a:xfrm>
            <a:off x="1289050" y="795338"/>
            <a:ext cx="4279900" cy="3209925"/>
          </a:xfrm>
          <a:ln/>
        </p:spPr>
      </p:sp>
      <p:sp>
        <p:nvSpPr>
          <p:cNvPr id="9933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FDC75BC-36C0-45B1-A853-B943845F5E81}" type="slidenum">
              <a:rPr lang="en-US" altLang="zh-TW" smtClean="0">
                <a:solidFill>
                  <a:prstClr val="black"/>
                </a:solidFill>
              </a:rPr>
              <a:pPr eaLnBrk="1" hangingPunct="1"/>
              <a:t>44</a:t>
            </a:fld>
            <a:endParaRPr lang="en-US" altLang="zh-TW" smtClean="0">
              <a:solidFill>
                <a:prstClr val="black"/>
              </a:solidFill>
            </a:endParaRPr>
          </a:p>
        </p:txBody>
      </p:sp>
      <p:sp>
        <p:nvSpPr>
          <p:cNvPr id="100355" name="Rectangle 2"/>
          <p:cNvSpPr>
            <a:spLocks noGrp="1" noRot="1" noChangeAspect="1" noChangeArrowheads="1" noTextEdit="1"/>
          </p:cNvSpPr>
          <p:nvPr>
            <p:ph type="sldImg"/>
          </p:nvPr>
        </p:nvSpPr>
        <p:spPr>
          <a:xfrm>
            <a:off x="1289050" y="795338"/>
            <a:ext cx="4279900" cy="3209925"/>
          </a:xfrm>
          <a:ln/>
        </p:spPr>
      </p:sp>
      <p:sp>
        <p:nvSpPr>
          <p:cNvPr id="10035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21AE1C3-2CE0-4591-AB4A-47C77C4BD084}" type="slidenum">
              <a:rPr lang="en-US" altLang="zh-TW" smtClean="0">
                <a:solidFill>
                  <a:srgbClr val="000000"/>
                </a:solidFill>
              </a:rPr>
              <a:pPr eaLnBrk="1" hangingPunct="1"/>
              <a:t>45</a:t>
            </a:fld>
            <a:endParaRPr lang="en-US" altLang="zh-TW" smtClean="0">
              <a:solidFill>
                <a:srgbClr val="000000"/>
              </a:solidFill>
            </a:endParaRPr>
          </a:p>
        </p:txBody>
      </p:sp>
      <p:sp>
        <p:nvSpPr>
          <p:cNvPr id="101379" name="Rectangle 2"/>
          <p:cNvSpPr>
            <a:spLocks noGrp="1" noRot="1" noChangeAspect="1" noChangeArrowheads="1" noTextEdit="1"/>
          </p:cNvSpPr>
          <p:nvPr>
            <p:ph type="sldImg"/>
          </p:nvPr>
        </p:nvSpPr>
        <p:spPr>
          <a:xfrm>
            <a:off x="1289050" y="795338"/>
            <a:ext cx="4279900" cy="3209925"/>
          </a:xfrm>
          <a:ln/>
        </p:spPr>
      </p:sp>
      <p:sp>
        <p:nvSpPr>
          <p:cNvPr id="10138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986C48F-3DC7-4E8D-B199-B6B99EDEE951}" type="slidenum">
              <a:rPr lang="en-US" altLang="zh-TW" smtClean="0">
                <a:solidFill>
                  <a:prstClr val="black"/>
                </a:solidFill>
              </a:rPr>
              <a:pPr eaLnBrk="1" hangingPunct="1"/>
              <a:t>46</a:t>
            </a:fld>
            <a:endParaRPr lang="en-US" altLang="zh-TW" smtClean="0">
              <a:solidFill>
                <a:prstClr val="black"/>
              </a:solidFill>
            </a:endParaRPr>
          </a:p>
        </p:txBody>
      </p:sp>
      <p:sp>
        <p:nvSpPr>
          <p:cNvPr id="102403" name="Rectangle 2"/>
          <p:cNvSpPr>
            <a:spLocks noGrp="1" noRot="1" noChangeAspect="1" noChangeArrowheads="1" noTextEdit="1"/>
          </p:cNvSpPr>
          <p:nvPr>
            <p:ph type="sldImg"/>
          </p:nvPr>
        </p:nvSpPr>
        <p:spPr>
          <a:xfrm>
            <a:off x="1289050" y="795338"/>
            <a:ext cx="4279900" cy="3209925"/>
          </a:xfrm>
          <a:ln/>
        </p:spPr>
      </p:sp>
      <p:sp>
        <p:nvSpPr>
          <p:cNvPr id="10240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4D0359B-6DA8-4FE7-9F00-88D0C385CEC9}" type="slidenum">
              <a:rPr lang="en-US" altLang="zh-TW" smtClean="0">
                <a:solidFill>
                  <a:prstClr val="black"/>
                </a:solidFill>
              </a:rPr>
              <a:pPr eaLnBrk="1" hangingPunct="1"/>
              <a:t>47</a:t>
            </a:fld>
            <a:endParaRPr lang="en-US" altLang="zh-TW" smtClean="0">
              <a:solidFill>
                <a:prstClr val="black"/>
              </a:solidFill>
            </a:endParaRPr>
          </a:p>
        </p:txBody>
      </p:sp>
      <p:sp>
        <p:nvSpPr>
          <p:cNvPr id="103427" name="Rectangle 2"/>
          <p:cNvSpPr>
            <a:spLocks noGrp="1" noRot="1" noChangeAspect="1" noChangeArrowheads="1" noTextEdit="1"/>
          </p:cNvSpPr>
          <p:nvPr>
            <p:ph type="sldImg"/>
          </p:nvPr>
        </p:nvSpPr>
        <p:spPr>
          <a:xfrm>
            <a:off x="1289050" y="795338"/>
            <a:ext cx="4279900" cy="3209925"/>
          </a:xfrm>
          <a:ln/>
        </p:spPr>
      </p:sp>
      <p:sp>
        <p:nvSpPr>
          <p:cNvPr id="10342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FF431DE-B006-4395-95DF-F3B00C03523B}" type="slidenum">
              <a:rPr lang="en-US" altLang="zh-TW" smtClean="0">
                <a:solidFill>
                  <a:prstClr val="black"/>
                </a:solidFill>
              </a:rPr>
              <a:pPr eaLnBrk="1" hangingPunct="1"/>
              <a:t>48</a:t>
            </a:fld>
            <a:endParaRPr lang="en-US" altLang="zh-TW" smtClean="0">
              <a:solidFill>
                <a:prstClr val="black"/>
              </a:solidFill>
            </a:endParaRPr>
          </a:p>
        </p:txBody>
      </p:sp>
      <p:sp>
        <p:nvSpPr>
          <p:cNvPr id="104451" name="Rectangle 2"/>
          <p:cNvSpPr>
            <a:spLocks noGrp="1" noRot="1" noChangeAspect="1" noChangeArrowheads="1" noTextEdit="1"/>
          </p:cNvSpPr>
          <p:nvPr>
            <p:ph type="sldImg"/>
          </p:nvPr>
        </p:nvSpPr>
        <p:spPr>
          <a:xfrm>
            <a:off x="1289050" y="795338"/>
            <a:ext cx="4279900" cy="3209925"/>
          </a:xfrm>
          <a:ln/>
        </p:spPr>
      </p:sp>
      <p:sp>
        <p:nvSpPr>
          <p:cNvPr id="10445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6B660B2-E954-4702-A6F9-7AAE22F4E311}" type="slidenum">
              <a:rPr lang="en-US" altLang="zh-TW" smtClean="0">
                <a:solidFill>
                  <a:prstClr val="black"/>
                </a:solidFill>
              </a:rPr>
              <a:pPr eaLnBrk="1" hangingPunct="1"/>
              <a:t>49</a:t>
            </a:fld>
            <a:endParaRPr lang="en-US" altLang="zh-TW" smtClean="0">
              <a:solidFill>
                <a:prstClr val="black"/>
              </a:solidFill>
            </a:endParaRPr>
          </a:p>
        </p:txBody>
      </p:sp>
      <p:sp>
        <p:nvSpPr>
          <p:cNvPr id="105475" name="Rectangle 2"/>
          <p:cNvSpPr>
            <a:spLocks noGrp="1" noRot="1" noChangeAspect="1" noChangeArrowheads="1" noTextEdit="1"/>
          </p:cNvSpPr>
          <p:nvPr>
            <p:ph type="sldImg"/>
          </p:nvPr>
        </p:nvSpPr>
        <p:spPr>
          <a:xfrm>
            <a:off x="1289050" y="795338"/>
            <a:ext cx="4279900" cy="3209925"/>
          </a:xfrm>
          <a:ln/>
        </p:spPr>
      </p:sp>
      <p:sp>
        <p:nvSpPr>
          <p:cNvPr id="10547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E4DEAC1-F097-49BD-8B8B-D799625F9653}" type="slidenum">
              <a:rPr lang="en-US" altLang="zh-TW" smtClean="0">
                <a:solidFill>
                  <a:srgbClr val="000000"/>
                </a:solidFill>
              </a:rPr>
              <a:pPr eaLnBrk="1" hangingPunct="1"/>
              <a:t>5</a:t>
            </a:fld>
            <a:endParaRPr lang="en-US" altLang="zh-TW" dirty="0" smtClean="0">
              <a:solidFill>
                <a:srgbClr val="000000"/>
              </a:solidFill>
            </a:endParaRPr>
          </a:p>
        </p:txBody>
      </p:sp>
      <p:sp>
        <p:nvSpPr>
          <p:cNvPr id="61443" name="Rectangle 2"/>
          <p:cNvSpPr>
            <a:spLocks noGrp="1" noRot="1" noChangeAspect="1" noChangeArrowheads="1" noTextEdit="1"/>
          </p:cNvSpPr>
          <p:nvPr>
            <p:ph type="sldImg"/>
          </p:nvPr>
        </p:nvSpPr>
        <p:spPr>
          <a:xfrm>
            <a:off x="1289050" y="795338"/>
            <a:ext cx="4279900" cy="3209925"/>
          </a:xfrm>
          <a:ln/>
        </p:spPr>
      </p:sp>
      <p:sp>
        <p:nvSpPr>
          <p:cNvPr id="61444"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F8C5BB7-29BB-4690-8282-9557D449F88B}" type="slidenum">
              <a:rPr lang="en-US" altLang="zh-TW" smtClean="0">
                <a:solidFill>
                  <a:prstClr val="black"/>
                </a:solidFill>
              </a:rPr>
              <a:pPr eaLnBrk="1" hangingPunct="1"/>
              <a:t>50</a:t>
            </a:fld>
            <a:endParaRPr lang="en-US" altLang="zh-TW" smtClean="0">
              <a:solidFill>
                <a:prstClr val="black"/>
              </a:solidFill>
            </a:endParaRPr>
          </a:p>
        </p:txBody>
      </p:sp>
      <p:sp>
        <p:nvSpPr>
          <p:cNvPr id="106499" name="Rectangle 2"/>
          <p:cNvSpPr>
            <a:spLocks noGrp="1" noRot="1" noChangeAspect="1" noChangeArrowheads="1" noTextEdit="1"/>
          </p:cNvSpPr>
          <p:nvPr>
            <p:ph type="sldImg"/>
          </p:nvPr>
        </p:nvSpPr>
        <p:spPr>
          <a:xfrm>
            <a:off x="1289050" y="795338"/>
            <a:ext cx="4279900" cy="3209925"/>
          </a:xfrm>
          <a:ln/>
        </p:spPr>
      </p:sp>
      <p:sp>
        <p:nvSpPr>
          <p:cNvPr id="10650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E1C36DA-C3CC-41F6-9350-28538A87C986}" type="slidenum">
              <a:rPr lang="en-US" altLang="zh-TW" smtClean="0">
                <a:solidFill>
                  <a:prstClr val="black"/>
                </a:solidFill>
              </a:rPr>
              <a:pPr eaLnBrk="1" hangingPunct="1"/>
              <a:t>51</a:t>
            </a:fld>
            <a:endParaRPr lang="en-US" altLang="zh-TW" smtClean="0">
              <a:solidFill>
                <a:prstClr val="black"/>
              </a:solidFill>
            </a:endParaRPr>
          </a:p>
        </p:txBody>
      </p:sp>
      <p:sp>
        <p:nvSpPr>
          <p:cNvPr id="107523" name="Rectangle 2"/>
          <p:cNvSpPr>
            <a:spLocks noGrp="1" noRot="1" noChangeAspect="1" noChangeArrowheads="1" noTextEdit="1"/>
          </p:cNvSpPr>
          <p:nvPr>
            <p:ph type="sldImg"/>
          </p:nvPr>
        </p:nvSpPr>
        <p:spPr>
          <a:xfrm>
            <a:off x="1289050" y="795338"/>
            <a:ext cx="4279900" cy="3209925"/>
          </a:xfrm>
          <a:ln/>
        </p:spPr>
      </p:sp>
      <p:sp>
        <p:nvSpPr>
          <p:cNvPr id="10752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FA9FC0F-51A8-49D1-AC61-91705C38351F}" type="slidenum">
              <a:rPr lang="en-US" altLang="zh-TW" smtClean="0">
                <a:solidFill>
                  <a:prstClr val="black"/>
                </a:solidFill>
              </a:rPr>
              <a:pPr eaLnBrk="1" hangingPunct="1"/>
              <a:t>52</a:t>
            </a:fld>
            <a:endParaRPr lang="en-US" altLang="zh-TW" smtClean="0">
              <a:solidFill>
                <a:prstClr val="black"/>
              </a:solidFill>
            </a:endParaRPr>
          </a:p>
        </p:txBody>
      </p:sp>
      <p:sp>
        <p:nvSpPr>
          <p:cNvPr id="108547" name="Rectangle 2"/>
          <p:cNvSpPr>
            <a:spLocks noGrp="1" noRot="1" noChangeAspect="1" noChangeArrowheads="1" noTextEdit="1"/>
          </p:cNvSpPr>
          <p:nvPr>
            <p:ph type="sldImg"/>
          </p:nvPr>
        </p:nvSpPr>
        <p:spPr>
          <a:xfrm>
            <a:off x="1289050" y="795338"/>
            <a:ext cx="4279900" cy="3209925"/>
          </a:xfrm>
          <a:ln/>
        </p:spPr>
      </p:sp>
      <p:sp>
        <p:nvSpPr>
          <p:cNvPr id="10854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31D73EF-C4EA-430F-9E8F-0F8E2CE540C0}" type="slidenum">
              <a:rPr lang="en-US" altLang="zh-TW" smtClean="0">
                <a:solidFill>
                  <a:prstClr val="black"/>
                </a:solidFill>
              </a:rPr>
              <a:pPr eaLnBrk="1" hangingPunct="1"/>
              <a:t>53</a:t>
            </a:fld>
            <a:endParaRPr lang="en-US" altLang="zh-TW" smtClean="0">
              <a:solidFill>
                <a:prstClr val="black"/>
              </a:solidFill>
            </a:endParaRPr>
          </a:p>
        </p:txBody>
      </p:sp>
      <p:sp>
        <p:nvSpPr>
          <p:cNvPr id="109571" name="Rectangle 2"/>
          <p:cNvSpPr>
            <a:spLocks noGrp="1" noRot="1" noChangeAspect="1" noChangeArrowheads="1" noTextEdit="1"/>
          </p:cNvSpPr>
          <p:nvPr>
            <p:ph type="sldImg"/>
          </p:nvPr>
        </p:nvSpPr>
        <p:spPr>
          <a:xfrm>
            <a:off x="1289050" y="795338"/>
            <a:ext cx="4279900" cy="3209925"/>
          </a:xfrm>
          <a:ln/>
        </p:spPr>
      </p:sp>
      <p:sp>
        <p:nvSpPr>
          <p:cNvPr id="10957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1CCE336-B60D-4C6C-8D06-32BAAC6074FA}" type="slidenum">
              <a:rPr lang="en-US" altLang="zh-TW" smtClean="0">
                <a:solidFill>
                  <a:srgbClr val="000000"/>
                </a:solidFill>
              </a:rPr>
              <a:pPr eaLnBrk="1" hangingPunct="1"/>
              <a:t>54</a:t>
            </a:fld>
            <a:endParaRPr lang="en-US" altLang="zh-TW" smtClean="0">
              <a:solidFill>
                <a:srgbClr val="000000"/>
              </a:solidFill>
            </a:endParaRPr>
          </a:p>
        </p:txBody>
      </p:sp>
      <p:sp>
        <p:nvSpPr>
          <p:cNvPr id="110595" name="Rectangle 2"/>
          <p:cNvSpPr>
            <a:spLocks noGrp="1" noRot="1" noChangeAspect="1" noChangeArrowheads="1" noTextEdit="1"/>
          </p:cNvSpPr>
          <p:nvPr>
            <p:ph type="sldImg"/>
          </p:nvPr>
        </p:nvSpPr>
        <p:spPr>
          <a:xfrm>
            <a:off x="1289050" y="795338"/>
            <a:ext cx="4279900" cy="3209925"/>
          </a:xfrm>
          <a:ln/>
        </p:spPr>
      </p:sp>
      <p:sp>
        <p:nvSpPr>
          <p:cNvPr id="11059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C695BCE-7774-4B3D-B6FC-AAF8BFE9F4B1}" type="slidenum">
              <a:rPr lang="en-US" altLang="zh-TW" smtClean="0">
                <a:solidFill>
                  <a:srgbClr val="000000"/>
                </a:solidFill>
              </a:rPr>
              <a:pPr eaLnBrk="1" hangingPunct="1"/>
              <a:t>6</a:t>
            </a:fld>
            <a:endParaRPr lang="en-US" altLang="zh-TW" dirty="0" smtClean="0">
              <a:solidFill>
                <a:srgbClr val="000000"/>
              </a:solidFill>
            </a:endParaRPr>
          </a:p>
        </p:txBody>
      </p:sp>
      <p:sp>
        <p:nvSpPr>
          <p:cNvPr id="62467" name="Rectangle 2"/>
          <p:cNvSpPr>
            <a:spLocks noGrp="1" noRot="1" noChangeAspect="1" noChangeArrowheads="1" noTextEdit="1"/>
          </p:cNvSpPr>
          <p:nvPr>
            <p:ph type="sldImg"/>
          </p:nvPr>
        </p:nvSpPr>
        <p:spPr>
          <a:xfrm>
            <a:off x="1289050" y="795338"/>
            <a:ext cx="4279900" cy="3209925"/>
          </a:xfrm>
          <a:ln/>
        </p:spPr>
      </p:sp>
      <p:sp>
        <p:nvSpPr>
          <p:cNvPr id="62468"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C695BCE-7774-4B3D-B6FC-AAF8BFE9F4B1}" type="slidenum">
              <a:rPr lang="en-US" altLang="zh-TW">
                <a:solidFill>
                  <a:srgbClr val="000000"/>
                </a:solidFill>
              </a:rPr>
              <a:pPr eaLnBrk="1" hangingPunct="1"/>
              <a:t>7</a:t>
            </a:fld>
            <a:endParaRPr lang="en-US" altLang="zh-TW" dirty="0">
              <a:solidFill>
                <a:srgbClr val="000000"/>
              </a:solidFill>
            </a:endParaRPr>
          </a:p>
        </p:txBody>
      </p:sp>
      <p:sp>
        <p:nvSpPr>
          <p:cNvPr id="62467" name="Rectangle 2"/>
          <p:cNvSpPr>
            <a:spLocks noGrp="1" noRot="1" noChangeAspect="1" noChangeArrowheads="1" noTextEdit="1"/>
          </p:cNvSpPr>
          <p:nvPr>
            <p:ph type="sldImg"/>
          </p:nvPr>
        </p:nvSpPr>
        <p:spPr>
          <a:xfrm>
            <a:off x="1289050" y="795338"/>
            <a:ext cx="4279900" cy="3209925"/>
          </a:xfrm>
          <a:ln/>
        </p:spPr>
      </p:sp>
      <p:sp>
        <p:nvSpPr>
          <p:cNvPr id="62468"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D9A749E-6863-4150-ADF8-DEC64CA8E54E}" type="slidenum">
              <a:rPr lang="en-US" altLang="zh-TW" smtClean="0">
                <a:solidFill>
                  <a:srgbClr val="000000"/>
                </a:solidFill>
              </a:rPr>
              <a:pPr eaLnBrk="1" hangingPunct="1"/>
              <a:t>8</a:t>
            </a:fld>
            <a:endParaRPr lang="en-US" altLang="zh-TW" dirty="0" smtClean="0">
              <a:solidFill>
                <a:srgbClr val="000000"/>
              </a:solidFill>
            </a:endParaRPr>
          </a:p>
        </p:txBody>
      </p:sp>
      <p:sp>
        <p:nvSpPr>
          <p:cNvPr id="63491" name="Rectangle 2"/>
          <p:cNvSpPr>
            <a:spLocks noGrp="1" noRot="1" noChangeAspect="1" noChangeArrowheads="1" noTextEdit="1"/>
          </p:cNvSpPr>
          <p:nvPr>
            <p:ph type="sldImg"/>
          </p:nvPr>
        </p:nvSpPr>
        <p:spPr>
          <a:xfrm>
            <a:off x="1144588" y="685800"/>
            <a:ext cx="4568825" cy="3427413"/>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dirty="0" smtClean="0">
                <a:latin typeface="Arial" pitchFamily="34" charset="0"/>
              </a:rPr>
              <a:t>	</a:t>
            </a:r>
            <a:r>
              <a:rPr lang="en-US" altLang="zh-TW" dirty="0" smtClean="0">
                <a:latin typeface="Arial" pitchFamily="34" charset="0"/>
              </a:rPr>
              <a:t>These verses were revealed around 620 AD, almost seven years after the severe defeat of Christian Byzantium at the hands of the idolater Persians. Yet it was related in the verses that Byzantium would shortly be victorious. In fact, Byzantium had then suffered such heavy losses that it seemed impossible for it even to survive, let alone be victorious again. Not only the Persians, but also </a:t>
            </a:r>
            <a:r>
              <a:rPr lang="en-US" altLang="zh-TW" dirty="0" err="1" smtClean="0">
                <a:latin typeface="Arial" pitchFamily="34" charset="0"/>
              </a:rPr>
              <a:t>Avars</a:t>
            </a:r>
            <a:r>
              <a:rPr lang="en-US" altLang="zh-TW" dirty="0" smtClean="0">
                <a:latin typeface="Arial" pitchFamily="34" charset="0"/>
              </a:rPr>
              <a:t>, Slavs and </a:t>
            </a:r>
            <a:r>
              <a:rPr lang="en-US" altLang="zh-TW" dirty="0" err="1" smtClean="0">
                <a:latin typeface="Arial" pitchFamily="34" charset="0"/>
              </a:rPr>
              <a:t>Lombards</a:t>
            </a:r>
            <a:r>
              <a:rPr lang="en-US" altLang="zh-TW" dirty="0" smtClean="0">
                <a:latin typeface="Arial" pitchFamily="34" charset="0"/>
              </a:rPr>
              <a:t> posed serious threats to the Byzantine Empire. The </a:t>
            </a:r>
            <a:r>
              <a:rPr lang="en-US" altLang="zh-TW" dirty="0" err="1" smtClean="0">
                <a:latin typeface="Arial" pitchFamily="34" charset="0"/>
              </a:rPr>
              <a:t>Avars</a:t>
            </a:r>
            <a:r>
              <a:rPr lang="en-US" altLang="zh-TW" dirty="0" smtClean="0">
                <a:latin typeface="Arial" pitchFamily="34" charset="0"/>
              </a:rPr>
              <a:t> had reached as far as the walls of Constantinople. The Byzantine Emperor Heraclius had ordered the gold and silver in churches to be melted and turned into money in order to meet the expenses of the army. When these proved insufficient, even bronze statues were melted down to be turned into money. Many governors had revolted against Emperor Heraclius, and the empire was on the point of collapse. Mesopotamia, Cilicia, Syria, Palestine, Egypt and Armenia, which had earlier belonged to Byzantium, were invaded by the idolater Persians.</a:t>
            </a:r>
          </a:p>
          <a:p>
            <a:pPr eaLnBrk="1" hangingPunct="1"/>
            <a:r>
              <a:rPr lang="tr-TR" altLang="zh-TW" dirty="0" smtClean="0">
                <a:latin typeface="Arial" pitchFamily="34" charset="0"/>
              </a:rPr>
              <a:t>	</a:t>
            </a:r>
            <a:r>
              <a:rPr lang="en-US" altLang="zh-TW" dirty="0" smtClean="0">
                <a:latin typeface="Arial" pitchFamily="34" charset="0"/>
              </a:rPr>
              <a:t>In short, everyone was expecting the Byzantine Empire to be destroyed. But right at that moment, the first verses of </a:t>
            </a:r>
            <a:r>
              <a:rPr lang="en-US" altLang="zh-TW" dirty="0" err="1" smtClean="0">
                <a:latin typeface="Arial" pitchFamily="34" charset="0"/>
              </a:rPr>
              <a:t>Sura</a:t>
            </a:r>
            <a:r>
              <a:rPr lang="en-US" altLang="zh-TW" dirty="0" smtClean="0">
                <a:latin typeface="Arial" pitchFamily="34" charset="0"/>
              </a:rPr>
              <a:t> Rum were revealed, announcing that Byzantium would triumph in a few years' time. This victory seemed so impossible that Arab polytheists did not believe. They thought that the victory announced in the Qur'an would never come true. </a:t>
            </a:r>
          </a:p>
          <a:p>
            <a:pPr eaLnBrk="1" hangingPunct="1"/>
            <a:endParaRPr lang="en-US" altLang="zh-TW"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DF154DF-C1C4-41FE-99AF-8605D33FD883}" type="slidenum">
              <a:rPr lang="en-US" altLang="zh-TW" smtClean="0">
                <a:solidFill>
                  <a:srgbClr val="000000"/>
                </a:solidFill>
              </a:rPr>
              <a:pPr eaLnBrk="1" hangingPunct="1"/>
              <a:t>9</a:t>
            </a:fld>
            <a:endParaRPr lang="en-US" altLang="zh-TW" dirty="0" smtClean="0">
              <a:solidFill>
                <a:srgbClr val="000000"/>
              </a:solidFill>
            </a:endParaRPr>
          </a:p>
        </p:txBody>
      </p:sp>
      <p:sp>
        <p:nvSpPr>
          <p:cNvPr id="64515" name="Rectangle 2"/>
          <p:cNvSpPr>
            <a:spLocks noGrp="1" noRot="1" noChangeAspect="1" noChangeArrowheads="1" noTextEdit="1"/>
          </p:cNvSpPr>
          <p:nvPr>
            <p:ph type="sldImg"/>
          </p:nvPr>
        </p:nvSpPr>
        <p:spPr>
          <a:xfrm>
            <a:off x="1289050" y="795338"/>
            <a:ext cx="4279900" cy="3209925"/>
          </a:xfrm>
          <a:ln/>
        </p:spPr>
      </p:sp>
      <p:sp>
        <p:nvSpPr>
          <p:cNvPr id="64516" name="Rectangle 3"/>
          <p:cNvSpPr>
            <a:spLocks noGrp="1" noChangeArrowheads="1"/>
          </p:cNvSpPr>
          <p:nvPr>
            <p:ph type="body" idx="1"/>
          </p:nvPr>
        </p:nvSpPr>
        <p:spPr>
          <a:xfrm>
            <a:off x="914401" y="4346576"/>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73B599E-4B6D-45D0-B928-51EB74C385E0}" type="slidenum">
              <a:rPr lang="en-US" altLang="zh-TW"/>
              <a:pPr>
                <a:defRPr/>
              </a:pPr>
              <a:t>‹#›</a:t>
            </a:fld>
            <a:endParaRPr lang="en-US" altLang="zh-TW"/>
          </a:p>
        </p:txBody>
      </p:sp>
    </p:spTree>
    <p:extLst>
      <p:ext uri="{BB962C8B-B14F-4D97-AF65-F5344CB8AC3E}">
        <p14:creationId xmlns:p14="http://schemas.microsoft.com/office/powerpoint/2010/main" xmlns="" val="361455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4CE4E19-9027-496C-A1AF-B81532785111}" type="slidenum">
              <a:rPr lang="en-US" altLang="zh-TW"/>
              <a:pPr>
                <a:defRPr/>
              </a:pPr>
              <a:t>‹#›</a:t>
            </a:fld>
            <a:endParaRPr lang="en-US" altLang="zh-TW"/>
          </a:p>
        </p:txBody>
      </p:sp>
    </p:spTree>
    <p:extLst>
      <p:ext uri="{BB962C8B-B14F-4D97-AF65-F5344CB8AC3E}">
        <p14:creationId xmlns:p14="http://schemas.microsoft.com/office/powerpoint/2010/main" xmlns="" val="78781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77B4FB0-DAF1-41AB-AB5D-A7AE99198244}" type="slidenum">
              <a:rPr lang="en-US" altLang="zh-TW"/>
              <a:pPr>
                <a:defRPr/>
              </a:pPr>
              <a:t>‹#›</a:t>
            </a:fld>
            <a:endParaRPr lang="en-US" altLang="zh-TW"/>
          </a:p>
        </p:txBody>
      </p:sp>
    </p:spTree>
    <p:extLst>
      <p:ext uri="{BB962C8B-B14F-4D97-AF65-F5344CB8AC3E}">
        <p14:creationId xmlns:p14="http://schemas.microsoft.com/office/powerpoint/2010/main" xmlns="" val="499687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909AB90-9ED0-4353-BBBF-134B7E8F99A4}" type="slidenum">
              <a:rPr lang="en-US" altLang="zh-TW"/>
              <a:pPr>
                <a:defRPr/>
              </a:pPr>
              <a:t>‹#›</a:t>
            </a:fld>
            <a:endParaRPr lang="en-US" altLang="zh-TW"/>
          </a:p>
        </p:txBody>
      </p:sp>
    </p:spTree>
    <p:extLst>
      <p:ext uri="{BB962C8B-B14F-4D97-AF65-F5344CB8AC3E}">
        <p14:creationId xmlns:p14="http://schemas.microsoft.com/office/powerpoint/2010/main" xmlns="" val="324023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07C490C-6939-46FA-925F-EF51C1A0438F}" type="slidenum">
              <a:rPr lang="en-US" altLang="zh-TW"/>
              <a:pPr>
                <a:defRPr/>
              </a:pPr>
              <a:t>‹#›</a:t>
            </a:fld>
            <a:endParaRPr lang="en-US" altLang="zh-TW"/>
          </a:p>
        </p:txBody>
      </p:sp>
    </p:spTree>
    <p:extLst>
      <p:ext uri="{BB962C8B-B14F-4D97-AF65-F5344CB8AC3E}">
        <p14:creationId xmlns:p14="http://schemas.microsoft.com/office/powerpoint/2010/main" xmlns="" val="665123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214367731"/>
      </p:ext>
    </p:extLst>
  </p:cSld>
  <p:clrMapOvr>
    <a:masterClrMapping/>
  </p:clrMapOvr>
  <p:transition>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459607761"/>
      </p:ext>
    </p:extLst>
  </p:cSld>
  <p:clrMapOvr>
    <a:masterClrMapping/>
  </p:clrMapOvr>
  <p:transition>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605975599"/>
      </p:ext>
    </p:extLst>
  </p:cSld>
  <p:clrMapOvr>
    <a:masterClrMapping/>
  </p:clrMapOvr>
  <p:transition>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366831589"/>
      </p:ext>
    </p:extLst>
  </p:cSld>
  <p:clrMapOvr>
    <a:masterClrMapping/>
  </p:clrMapOvr>
  <p:transition>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355838145"/>
      </p:ext>
    </p:extLst>
  </p:cSld>
  <p:clrMapOvr>
    <a:masterClrMapping/>
  </p:clrMapOvr>
  <p:transition>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3614023511"/>
      </p:ext>
    </p:extLst>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314880C-D335-4FE3-9E85-8368C9C26BA6}" type="slidenum">
              <a:rPr lang="en-US" altLang="zh-TW"/>
              <a:pPr>
                <a:defRPr/>
              </a:pPr>
              <a:t>‹#›</a:t>
            </a:fld>
            <a:endParaRPr lang="en-US" altLang="zh-TW"/>
          </a:p>
        </p:txBody>
      </p:sp>
    </p:spTree>
    <p:extLst>
      <p:ext uri="{BB962C8B-B14F-4D97-AF65-F5344CB8AC3E}">
        <p14:creationId xmlns:p14="http://schemas.microsoft.com/office/powerpoint/2010/main" xmlns="" val="1338595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13072142"/>
      </p:ext>
    </p:extLst>
  </p:cSld>
  <p:clrMapOvr>
    <a:masterClrMapping/>
  </p:clrMapOvr>
  <p:transition>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906834064"/>
      </p:ext>
    </p:extLst>
  </p:cSld>
  <p:clrMapOvr>
    <a:masterClrMapping/>
  </p:clrMapOvr>
  <p:transition>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655824444"/>
      </p:ext>
    </p:extLst>
  </p:cSld>
  <p:clrMapOvr>
    <a:masterClrMapping/>
  </p:clrMapOvr>
  <p:transition>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206345277"/>
      </p:ext>
    </p:extLst>
  </p:cSld>
  <p:clrMapOvr>
    <a:masterClrMapping/>
  </p:clrMapOvr>
  <p:transition>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751175616"/>
      </p:ext>
    </p:extLst>
  </p:cSld>
  <p:clrMapOvr>
    <a:masterClrMapping/>
  </p:clrMapOvr>
  <p:transition>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478139853"/>
      </p:ext>
    </p:extLst>
  </p:cSld>
  <p:clrMapOvr>
    <a:masterClrMapping/>
  </p:clrMapOvr>
  <p:transition>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4009579655"/>
      </p:ext>
    </p:extLst>
  </p:cSld>
  <p:clrMapOvr>
    <a:masterClrMapping/>
  </p:clrMapOvr>
  <p:transition>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083321517"/>
      </p:ext>
    </p:extLst>
  </p:cSld>
  <p:clrMapOvr>
    <a:masterClrMapping/>
  </p:clrMapOvr>
  <p:transition>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806371209"/>
      </p:ext>
    </p:extLst>
  </p:cSld>
  <p:clrMapOvr>
    <a:masterClrMapping/>
  </p:clrMapOvr>
  <p:transition>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729939697"/>
      </p:ext>
    </p:extLst>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1A498B1-9A51-4847-95E0-6F4CB67B8737}" type="slidenum">
              <a:rPr lang="en-US" altLang="zh-TW"/>
              <a:pPr>
                <a:defRPr/>
              </a:pPr>
              <a:t>‹#›</a:t>
            </a:fld>
            <a:endParaRPr lang="en-US" altLang="zh-TW"/>
          </a:p>
        </p:txBody>
      </p:sp>
    </p:spTree>
    <p:extLst>
      <p:ext uri="{BB962C8B-B14F-4D97-AF65-F5344CB8AC3E}">
        <p14:creationId xmlns:p14="http://schemas.microsoft.com/office/powerpoint/2010/main" xmlns="" val="4263621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625721136"/>
      </p:ext>
    </p:extLst>
  </p:cSld>
  <p:clrMapOvr>
    <a:masterClrMapping/>
  </p:clrMapOvr>
  <p:transition>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312581040"/>
      </p:ext>
    </p:extLst>
  </p:cSld>
  <p:clrMapOvr>
    <a:masterClrMapping/>
  </p:clrMapOvr>
  <p:transition>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74609538"/>
      </p:ext>
    </p:extLst>
  </p:cSld>
  <p:clrMapOvr>
    <a:masterClrMapping/>
  </p:clrMapOvr>
  <p:transition>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747660606"/>
      </p:ext>
    </p:extLst>
  </p:cSld>
  <p:clrMapOvr>
    <a:masterClrMapping/>
  </p:clrMapOvr>
  <p:transition>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830599717"/>
      </p:ext>
    </p:extLst>
  </p:cSld>
  <p:clrMapOvr>
    <a:masterClrMapping/>
  </p:clrMapOvr>
  <p:transition>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805111581"/>
      </p:ext>
    </p:extLst>
  </p:cSld>
  <p:clrMapOvr>
    <a:masterClrMapping/>
  </p:clrMapOvr>
  <p:transition>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524018548"/>
      </p:ext>
    </p:extLst>
  </p:cSld>
  <p:clrMapOvr>
    <a:masterClrMapping/>
  </p:clrMapOvr>
  <p:transition>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72705625"/>
      </p:ext>
    </p:extLst>
  </p:cSld>
  <p:clrMapOvr>
    <a:masterClrMapping/>
  </p:clrMapOvr>
  <p:transition>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4219368653"/>
      </p:ext>
    </p:extLst>
  </p:cSld>
  <p:clrMapOvr>
    <a:masterClrMapping/>
  </p:clrMapOvr>
  <p:transition>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89750523"/>
      </p:ext>
    </p:extLst>
  </p:cSld>
  <p:clrMapOvr>
    <a:masterClrMapping/>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96E29F5-C208-4373-90D0-FD8A6E8978A1}" type="slidenum">
              <a:rPr lang="en-US" altLang="zh-TW"/>
              <a:pPr>
                <a:defRPr/>
              </a:pPr>
              <a:t>‹#›</a:t>
            </a:fld>
            <a:endParaRPr lang="en-US" altLang="zh-TW"/>
          </a:p>
        </p:txBody>
      </p:sp>
    </p:spTree>
    <p:extLst>
      <p:ext uri="{BB962C8B-B14F-4D97-AF65-F5344CB8AC3E}">
        <p14:creationId xmlns:p14="http://schemas.microsoft.com/office/powerpoint/2010/main" xmlns="" val="1393698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721481138"/>
      </p:ext>
    </p:extLst>
  </p:cSld>
  <p:clrMapOvr>
    <a:masterClrMapping/>
  </p:clrMapOvr>
  <p:transition>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171767651"/>
      </p:ext>
    </p:extLst>
  </p:cSld>
  <p:clrMapOvr>
    <a:masterClrMapping/>
  </p:clrMapOvr>
  <p:transition>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67878832"/>
      </p:ext>
    </p:extLst>
  </p:cSld>
  <p:clrMapOvr>
    <a:masterClrMapping/>
  </p:clrMapOvr>
  <p:transition>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2499181273"/>
      </p:ext>
    </p:extLst>
  </p:cSld>
  <p:clrMapOvr>
    <a:masterClrMapping/>
  </p:clrMapOvr>
  <p:transition>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65206161"/>
      </p:ext>
    </p:extLst>
  </p:cSld>
  <p:clrMapOvr>
    <a:masterClrMapping/>
  </p:clrMapOvr>
  <p:transition>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699953918"/>
      </p:ext>
    </p:extLst>
  </p:cSld>
  <p:clrMapOvr>
    <a:masterClrMapping/>
  </p:clrMapOvr>
  <p:transition>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899471947"/>
      </p:ext>
    </p:extLst>
  </p:cSld>
  <p:clrMapOvr>
    <a:masterClrMapping/>
  </p:clrMapOvr>
  <p:transition>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341081027"/>
      </p:ext>
    </p:extLst>
  </p:cSld>
  <p:clrMapOvr>
    <a:masterClrMapping/>
  </p:clrMapOvr>
  <p:transition>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7015965"/>
      </p:ext>
    </p:extLst>
  </p:cSld>
  <p:clrMapOvr>
    <a:masterClrMapping/>
  </p:clrMapOvr>
  <p:transition>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38825682"/>
      </p:ext>
    </p:extLst>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605725DF-E3BF-4625-8CCF-8D75128527B8}" type="slidenum">
              <a:rPr lang="en-US" altLang="zh-TW"/>
              <a:pPr>
                <a:defRPr/>
              </a:pPr>
              <a:t>‹#›</a:t>
            </a:fld>
            <a:endParaRPr lang="en-US" altLang="zh-TW"/>
          </a:p>
        </p:txBody>
      </p:sp>
    </p:spTree>
    <p:extLst>
      <p:ext uri="{BB962C8B-B14F-4D97-AF65-F5344CB8AC3E}">
        <p14:creationId xmlns:p14="http://schemas.microsoft.com/office/powerpoint/2010/main" xmlns="" val="35650860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714885538"/>
      </p:ext>
    </p:extLst>
  </p:cSld>
  <p:clrMapOvr>
    <a:masterClrMapping/>
  </p:clrMapOvr>
  <p:transition>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820870487"/>
      </p:ext>
    </p:extLst>
  </p:cSld>
  <p:clrMapOvr>
    <a:masterClrMapping/>
  </p:clrMapOvr>
  <p:transition>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4013946055"/>
      </p:ext>
    </p:extLst>
  </p:cSld>
  <p:clrMapOvr>
    <a:masterClrMapping/>
  </p:clrMapOvr>
  <p:transition>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433922993"/>
      </p:ext>
    </p:extLst>
  </p:cSld>
  <p:clrMapOvr>
    <a:masterClrMapping/>
  </p:clrMapOvr>
  <p:transition>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535645632"/>
      </p:ext>
    </p:extLst>
  </p:cSld>
  <p:clrMapOvr>
    <a:masterClrMapping/>
  </p:clrMapOvr>
  <p:transition>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4189558354"/>
      </p:ext>
    </p:extLst>
  </p:cSld>
  <p:clrMapOvr>
    <a:masterClrMapping/>
  </p:clrMapOvr>
  <p:transition>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91209066"/>
      </p:ext>
    </p:extLst>
  </p:cSld>
  <p:clrMapOvr>
    <a:masterClrMapping/>
  </p:clrMapOvr>
  <p:transition>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58447461"/>
      </p:ext>
    </p:extLst>
  </p:cSld>
  <p:clrMapOvr>
    <a:masterClrMapping/>
  </p:clrMapOvr>
  <p:transition>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581747815"/>
      </p:ext>
    </p:extLst>
  </p:cSld>
  <p:clrMapOvr>
    <a:masterClrMapping/>
  </p:clrMapOvr>
  <p:transition>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569538055"/>
      </p:ext>
    </p:extLst>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866816E-2B46-48C9-9D85-79E544C737ED}" type="slidenum">
              <a:rPr lang="en-US" altLang="zh-TW"/>
              <a:pPr>
                <a:defRPr/>
              </a:pPr>
              <a:t>‹#›</a:t>
            </a:fld>
            <a:endParaRPr lang="en-US" altLang="zh-TW"/>
          </a:p>
        </p:txBody>
      </p:sp>
    </p:spTree>
    <p:extLst>
      <p:ext uri="{BB962C8B-B14F-4D97-AF65-F5344CB8AC3E}">
        <p14:creationId xmlns:p14="http://schemas.microsoft.com/office/powerpoint/2010/main" xmlns="" val="789486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017865626"/>
      </p:ext>
    </p:extLst>
  </p:cSld>
  <p:clrMapOvr>
    <a:masterClrMapping/>
  </p:clrMapOvr>
  <p:transition>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025431493"/>
      </p:ext>
    </p:extLst>
  </p:cSld>
  <p:clrMapOvr>
    <a:masterClrMapping/>
  </p:clrMapOvr>
  <p:transition>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4044734923"/>
      </p:ext>
    </p:extLst>
  </p:cSld>
  <p:clrMapOvr>
    <a:masterClrMapping/>
  </p:clrMapOvr>
  <p:transition>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762751142"/>
      </p:ext>
    </p:extLst>
  </p:cSld>
  <p:clrMapOvr>
    <a:masterClrMapping/>
  </p:clrMapOvr>
  <p:transition>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1213550928"/>
      </p:ext>
    </p:extLst>
  </p:cSld>
  <p:clrMapOvr>
    <a:masterClrMapping/>
  </p:clrMapOvr>
  <p:transition>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816170155"/>
      </p:ext>
    </p:extLst>
  </p:cSld>
  <p:clrMapOvr>
    <a:masterClrMapping/>
  </p:clrMapOvr>
  <p:transition>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485973880"/>
      </p:ext>
    </p:extLst>
  </p:cSld>
  <p:clrMapOvr>
    <a:masterClrMapping/>
  </p:clrMapOvr>
  <p:transition>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3921382470"/>
      </p:ext>
    </p:extLst>
  </p:cSld>
  <p:clrMapOvr>
    <a:masterClrMapping/>
  </p:clrMapOvr>
  <p:transition>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71578719"/>
      </p:ext>
    </p:extLst>
  </p:cSld>
  <p:clrMapOvr>
    <a:masterClrMapping/>
  </p:clrMapOvr>
  <p:transition>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308045408"/>
      </p:ext>
    </p:extLst>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D959B97-3C03-41A1-B3F7-D89FD6F3E3D9}" type="slidenum">
              <a:rPr lang="en-US" altLang="zh-TW"/>
              <a:pPr>
                <a:defRPr/>
              </a:pPr>
              <a:t>‹#›</a:t>
            </a:fld>
            <a:endParaRPr lang="en-US" altLang="zh-TW"/>
          </a:p>
        </p:txBody>
      </p:sp>
    </p:spTree>
    <p:extLst>
      <p:ext uri="{BB962C8B-B14F-4D97-AF65-F5344CB8AC3E}">
        <p14:creationId xmlns:p14="http://schemas.microsoft.com/office/powerpoint/2010/main" xmlns="" val="453437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833695687"/>
      </p:ext>
    </p:extLst>
  </p:cSld>
  <p:clrMapOvr>
    <a:masterClrMapping/>
  </p:clrMapOvr>
  <p:transition>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817273191"/>
      </p:ext>
    </p:extLst>
  </p:cSld>
  <p:clrMapOvr>
    <a:masterClrMapping/>
  </p:clrMapOvr>
  <p:transition>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441397118"/>
      </p:ext>
    </p:extLst>
  </p:cSld>
  <p:clrMapOvr>
    <a:masterClrMapping/>
  </p:clrMapOvr>
  <p:transition>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34563643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4219865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209519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65163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8" name="頁尾版面配置區 7"/>
          <p:cNvSpPr>
            <a:spLocks noGrp="1"/>
          </p:cNvSpPr>
          <p:nvPr>
            <p:ph type="ftr" sz="quarter" idx="11"/>
          </p:nvPr>
        </p:nvSpPr>
        <p:spPr/>
        <p:txBody>
          <a:bodyPr/>
          <a:lstStyle/>
          <a:p>
            <a:endParaRPr lang="zh-HK"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15762371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4" name="頁尾版面配置區 3"/>
          <p:cNvSpPr>
            <a:spLocks noGrp="1"/>
          </p:cNvSpPr>
          <p:nvPr>
            <p:ph type="ftr" sz="quarter" idx="11"/>
          </p:nvPr>
        </p:nvSpPr>
        <p:spPr/>
        <p:txBody>
          <a:bodyPr/>
          <a:lstStyle/>
          <a:p>
            <a:endParaRPr lang="zh-HK"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34272974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3" name="頁尾版面配置區 2"/>
          <p:cNvSpPr>
            <a:spLocks noGrp="1"/>
          </p:cNvSpPr>
          <p:nvPr>
            <p:ph type="ftr" sz="quarter" idx="11"/>
          </p:nvPr>
        </p:nvSpPr>
        <p:spPr/>
        <p:txBody>
          <a:bodyPr/>
          <a:lstStyle/>
          <a:p>
            <a:endParaRPr lang="zh-HK"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374430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A5B3FAB-7F38-4554-AD6F-4BB9E5ED4D9B}" type="slidenum">
              <a:rPr lang="en-US" altLang="zh-TW"/>
              <a:pPr>
                <a:defRPr/>
              </a:pPr>
              <a:t>‹#›</a:t>
            </a:fld>
            <a:endParaRPr lang="en-US" altLang="zh-TW"/>
          </a:p>
        </p:txBody>
      </p:sp>
    </p:spTree>
    <p:extLst>
      <p:ext uri="{BB962C8B-B14F-4D97-AF65-F5344CB8AC3E}">
        <p14:creationId xmlns:p14="http://schemas.microsoft.com/office/powerpoint/2010/main" xmlns="" val="3033882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877400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10886539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1946162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298692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31349795"/>
      </p:ext>
    </p:extLst>
  </p:cSld>
  <p:clrMapOvr>
    <a:masterClrMapping/>
  </p:clrMapOvr>
  <p:transition>
    <p:pul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275855815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95233043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45190214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14761338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6056277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E06720B-1237-4A54-BFC8-7D8BA6AFAB58}" type="slidenum">
              <a:rPr lang="en-US" altLang="zh-TW"/>
              <a:pPr>
                <a:defRPr/>
              </a:pPr>
              <a:t>‹#›</a:t>
            </a:fld>
            <a:endParaRPr lang="en-US" altLang="zh-TW"/>
          </a:p>
        </p:txBody>
      </p:sp>
    </p:spTree>
    <p:extLst>
      <p:ext uri="{BB962C8B-B14F-4D97-AF65-F5344CB8AC3E}">
        <p14:creationId xmlns:p14="http://schemas.microsoft.com/office/powerpoint/2010/main" xmlns="" val="2142232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185809214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653422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43260898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49335571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33152844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87074416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0FB7D96-D16A-4FC0-A439-275ACEBD899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03200" y="185738"/>
            <a:ext cx="1455738" cy="1692275"/>
            <a:chOff x="128" y="117"/>
            <a:chExt cx="917" cy="1066"/>
          </a:xfrm>
        </p:grpSpPr>
        <p:grpSp>
          <p:nvGrpSpPr>
            <p:cNvPr id="2053" name="Group 3"/>
            <p:cNvGrpSpPr>
              <a:grpSpLocks/>
            </p:cNvGrpSpPr>
            <p:nvPr/>
          </p:nvGrpSpPr>
          <p:grpSpPr bwMode="auto">
            <a:xfrm>
              <a:off x="128" y="174"/>
              <a:ext cx="737" cy="1009"/>
              <a:chOff x="128" y="174"/>
              <a:chExt cx="737" cy="1009"/>
            </a:xfrm>
          </p:grpSpPr>
          <p:sp>
            <p:nvSpPr>
              <p:cNvPr id="2102"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2103" name="Group 5"/>
              <p:cNvGrpSpPr>
                <a:grpSpLocks/>
              </p:cNvGrpSpPr>
              <p:nvPr/>
            </p:nvGrpSpPr>
            <p:grpSpPr bwMode="auto">
              <a:xfrm>
                <a:off x="128" y="174"/>
                <a:ext cx="737" cy="505"/>
                <a:chOff x="128" y="174"/>
                <a:chExt cx="737" cy="505"/>
              </a:xfrm>
            </p:grpSpPr>
            <p:sp>
              <p:nvSpPr>
                <p:cNvPr id="210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2104" name="Group 8"/>
              <p:cNvGrpSpPr>
                <a:grpSpLocks/>
              </p:cNvGrpSpPr>
              <p:nvPr/>
            </p:nvGrpSpPr>
            <p:grpSpPr bwMode="auto">
              <a:xfrm>
                <a:off x="128" y="678"/>
                <a:ext cx="737" cy="505"/>
                <a:chOff x="128" y="678"/>
                <a:chExt cx="737" cy="505"/>
              </a:xfrm>
            </p:grpSpPr>
            <p:sp>
              <p:nvSpPr>
                <p:cNvPr id="210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2054" name="Group 11"/>
            <p:cNvGrpSpPr>
              <a:grpSpLocks/>
            </p:cNvGrpSpPr>
            <p:nvPr/>
          </p:nvGrpSpPr>
          <p:grpSpPr bwMode="auto">
            <a:xfrm>
              <a:off x="291" y="117"/>
              <a:ext cx="754" cy="691"/>
              <a:chOff x="291" y="117"/>
              <a:chExt cx="754" cy="691"/>
            </a:xfrm>
          </p:grpSpPr>
          <p:sp>
            <p:nvSpPr>
              <p:cNvPr id="2055"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7"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9"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1"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0"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2"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3"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4"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7"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2"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4"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2"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4"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5"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9"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5740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2052"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03200" y="185738"/>
            <a:ext cx="1455738" cy="1692275"/>
            <a:chOff x="128" y="117"/>
            <a:chExt cx="917" cy="1066"/>
          </a:xfrm>
        </p:grpSpPr>
        <p:grpSp>
          <p:nvGrpSpPr>
            <p:cNvPr id="2053" name="Group 3"/>
            <p:cNvGrpSpPr>
              <a:grpSpLocks/>
            </p:cNvGrpSpPr>
            <p:nvPr/>
          </p:nvGrpSpPr>
          <p:grpSpPr bwMode="auto">
            <a:xfrm>
              <a:off x="128" y="174"/>
              <a:ext cx="737" cy="1009"/>
              <a:chOff x="128" y="174"/>
              <a:chExt cx="737" cy="1009"/>
            </a:xfrm>
          </p:grpSpPr>
          <p:sp>
            <p:nvSpPr>
              <p:cNvPr id="2102"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grpSp>
            <p:nvGrpSpPr>
              <p:cNvPr id="2103" name="Group 5"/>
              <p:cNvGrpSpPr>
                <a:grpSpLocks/>
              </p:cNvGrpSpPr>
              <p:nvPr/>
            </p:nvGrpSpPr>
            <p:grpSpPr bwMode="auto">
              <a:xfrm>
                <a:off x="128" y="174"/>
                <a:ext cx="737" cy="505"/>
                <a:chOff x="128" y="174"/>
                <a:chExt cx="737" cy="505"/>
              </a:xfrm>
            </p:grpSpPr>
            <p:sp>
              <p:nvSpPr>
                <p:cNvPr id="210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10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grpSp>
          <p:grpSp>
            <p:nvGrpSpPr>
              <p:cNvPr id="2104" name="Group 8"/>
              <p:cNvGrpSpPr>
                <a:grpSpLocks/>
              </p:cNvGrpSpPr>
              <p:nvPr/>
            </p:nvGrpSpPr>
            <p:grpSpPr bwMode="auto">
              <a:xfrm>
                <a:off x="128" y="678"/>
                <a:ext cx="737" cy="505"/>
                <a:chOff x="128" y="678"/>
                <a:chExt cx="737" cy="505"/>
              </a:xfrm>
            </p:grpSpPr>
            <p:sp>
              <p:nvSpPr>
                <p:cNvPr id="210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10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grpSp>
        </p:grpSp>
        <p:grpSp>
          <p:nvGrpSpPr>
            <p:cNvPr id="2054" name="Group 11"/>
            <p:cNvGrpSpPr>
              <a:grpSpLocks/>
            </p:cNvGrpSpPr>
            <p:nvPr/>
          </p:nvGrpSpPr>
          <p:grpSpPr bwMode="auto">
            <a:xfrm>
              <a:off x="291" y="117"/>
              <a:ext cx="754" cy="691"/>
              <a:chOff x="291" y="117"/>
              <a:chExt cx="754" cy="691"/>
            </a:xfrm>
          </p:grpSpPr>
          <p:sp>
            <p:nvSpPr>
              <p:cNvPr id="2055"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5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57"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5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59"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1"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6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0"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2"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3"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4"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7"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7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2"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4"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8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2"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4"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5"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099"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10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sp>
            <p:nvSpPr>
              <p:cNvPr id="210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smtClean="0">
                  <a:solidFill>
                    <a:srgbClr val="FFFFFF"/>
                  </a:solidFill>
                  <a:latin typeface="Arial" charset="0"/>
                  <a:ea typeface="新細明體" charset="-120"/>
                </a:endParaRPr>
              </a:p>
            </p:txBody>
          </p:sp>
        </p:grpSp>
      </p:grpSp>
      <p:sp>
        <p:nvSpPr>
          <p:cNvPr id="5740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2052"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2959900998"/>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203200" y="185738"/>
            <a:ext cx="1455738" cy="1692275"/>
            <a:chOff x="128" y="117"/>
            <a:chExt cx="917" cy="1066"/>
          </a:xfrm>
        </p:grpSpPr>
        <p:grpSp>
          <p:nvGrpSpPr>
            <p:cNvPr id="3077" name="Group 3"/>
            <p:cNvGrpSpPr>
              <a:grpSpLocks/>
            </p:cNvGrpSpPr>
            <p:nvPr/>
          </p:nvGrpSpPr>
          <p:grpSpPr bwMode="auto">
            <a:xfrm>
              <a:off x="128" y="174"/>
              <a:ext cx="737" cy="1009"/>
              <a:chOff x="128" y="174"/>
              <a:chExt cx="737" cy="1009"/>
            </a:xfrm>
          </p:grpSpPr>
          <p:sp>
            <p:nvSpPr>
              <p:cNvPr id="3126"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nvGrpSpPr>
              <p:cNvPr id="3127" name="Group 5"/>
              <p:cNvGrpSpPr>
                <a:grpSpLocks/>
              </p:cNvGrpSpPr>
              <p:nvPr/>
            </p:nvGrpSpPr>
            <p:grpSpPr bwMode="auto">
              <a:xfrm>
                <a:off x="128" y="174"/>
                <a:ext cx="737" cy="505"/>
                <a:chOff x="128" y="174"/>
                <a:chExt cx="737" cy="505"/>
              </a:xfrm>
            </p:grpSpPr>
            <p:sp>
              <p:nvSpPr>
                <p:cNvPr id="3131"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32"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nvGrpSpPr>
              <p:cNvPr id="3128" name="Group 8"/>
              <p:cNvGrpSpPr>
                <a:grpSpLocks/>
              </p:cNvGrpSpPr>
              <p:nvPr/>
            </p:nvGrpSpPr>
            <p:grpSpPr bwMode="auto">
              <a:xfrm>
                <a:off x="128" y="678"/>
                <a:ext cx="737" cy="505"/>
                <a:chOff x="128" y="678"/>
                <a:chExt cx="737" cy="505"/>
              </a:xfrm>
            </p:grpSpPr>
            <p:sp>
              <p:nvSpPr>
                <p:cNvPr id="3129"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30"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grpSp>
          <p:nvGrpSpPr>
            <p:cNvPr id="3078" name="Group 11"/>
            <p:cNvGrpSpPr>
              <a:grpSpLocks/>
            </p:cNvGrpSpPr>
            <p:nvPr/>
          </p:nvGrpSpPr>
          <p:grpSpPr bwMode="auto">
            <a:xfrm>
              <a:off x="291" y="117"/>
              <a:ext cx="754" cy="691"/>
              <a:chOff x="291" y="117"/>
              <a:chExt cx="754" cy="691"/>
            </a:xfrm>
          </p:grpSpPr>
          <p:sp>
            <p:nvSpPr>
              <p:cNvPr id="3079"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0"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1"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2"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3"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4"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5"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6"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7"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8"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89"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0"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1"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2"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3"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4"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5"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6"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7"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8"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099"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0"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1"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2"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3"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4"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5"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6"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7"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8"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09"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0"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1"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2"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3"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4"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5"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6"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7"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8"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19"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0"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1"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2"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3"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4"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3125"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sp>
        <p:nvSpPr>
          <p:cNvPr id="5740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3076"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2179738323"/>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203200" y="185738"/>
            <a:ext cx="1455738" cy="1692275"/>
            <a:chOff x="128" y="117"/>
            <a:chExt cx="917" cy="1066"/>
          </a:xfrm>
        </p:grpSpPr>
        <p:grpSp>
          <p:nvGrpSpPr>
            <p:cNvPr id="4101" name="Group 3"/>
            <p:cNvGrpSpPr>
              <a:grpSpLocks/>
            </p:cNvGrpSpPr>
            <p:nvPr/>
          </p:nvGrpSpPr>
          <p:grpSpPr bwMode="auto">
            <a:xfrm>
              <a:off x="128" y="174"/>
              <a:ext cx="737" cy="1009"/>
              <a:chOff x="128" y="174"/>
              <a:chExt cx="737" cy="1009"/>
            </a:xfrm>
          </p:grpSpPr>
          <p:sp>
            <p:nvSpPr>
              <p:cNvPr id="4150"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nvGrpSpPr>
              <p:cNvPr id="4151" name="Group 5"/>
              <p:cNvGrpSpPr>
                <a:grpSpLocks/>
              </p:cNvGrpSpPr>
              <p:nvPr/>
            </p:nvGrpSpPr>
            <p:grpSpPr bwMode="auto">
              <a:xfrm>
                <a:off x="128" y="174"/>
                <a:ext cx="737" cy="505"/>
                <a:chOff x="128" y="174"/>
                <a:chExt cx="737" cy="505"/>
              </a:xfrm>
            </p:grpSpPr>
            <p:sp>
              <p:nvSpPr>
                <p:cNvPr id="4155"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56"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nvGrpSpPr>
              <p:cNvPr id="4152" name="Group 8"/>
              <p:cNvGrpSpPr>
                <a:grpSpLocks/>
              </p:cNvGrpSpPr>
              <p:nvPr/>
            </p:nvGrpSpPr>
            <p:grpSpPr bwMode="auto">
              <a:xfrm>
                <a:off x="128" y="678"/>
                <a:ext cx="737" cy="505"/>
                <a:chOff x="128" y="678"/>
                <a:chExt cx="737" cy="505"/>
              </a:xfrm>
            </p:grpSpPr>
            <p:sp>
              <p:nvSpPr>
                <p:cNvPr id="4153"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54"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grpSp>
          <p:nvGrpSpPr>
            <p:cNvPr id="4102" name="Group 11"/>
            <p:cNvGrpSpPr>
              <a:grpSpLocks/>
            </p:cNvGrpSpPr>
            <p:nvPr/>
          </p:nvGrpSpPr>
          <p:grpSpPr bwMode="auto">
            <a:xfrm>
              <a:off x="291" y="117"/>
              <a:ext cx="754" cy="691"/>
              <a:chOff x="291" y="117"/>
              <a:chExt cx="754" cy="691"/>
            </a:xfrm>
          </p:grpSpPr>
          <p:sp>
            <p:nvSpPr>
              <p:cNvPr id="4103"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4"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5"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6"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7"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8"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09"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0"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1"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2"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3"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4"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5"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6"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7"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8"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19"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0"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1"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2"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3"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4"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5"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6"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7"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8"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29"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0"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1"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2"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3"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4"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5"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6"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7"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8"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39"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0"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1"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2"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3"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4"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5"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6"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7"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8"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4149"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sp>
        <p:nvSpPr>
          <p:cNvPr id="5740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4100"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3168977251"/>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B23FF"/>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203200" y="185738"/>
            <a:ext cx="1455738" cy="1692275"/>
            <a:chOff x="128" y="117"/>
            <a:chExt cx="917" cy="1066"/>
          </a:xfrm>
        </p:grpSpPr>
        <p:grpSp>
          <p:nvGrpSpPr>
            <p:cNvPr id="7173" name="Group 3"/>
            <p:cNvGrpSpPr>
              <a:grpSpLocks/>
            </p:cNvGrpSpPr>
            <p:nvPr/>
          </p:nvGrpSpPr>
          <p:grpSpPr bwMode="auto">
            <a:xfrm>
              <a:off x="128" y="174"/>
              <a:ext cx="737" cy="1009"/>
              <a:chOff x="128" y="174"/>
              <a:chExt cx="737" cy="1009"/>
            </a:xfrm>
          </p:grpSpPr>
          <p:sp>
            <p:nvSpPr>
              <p:cNvPr id="7222"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grpSp>
            <p:nvGrpSpPr>
              <p:cNvPr id="7223" name="Group 5"/>
              <p:cNvGrpSpPr>
                <a:grpSpLocks/>
              </p:cNvGrpSpPr>
              <p:nvPr/>
            </p:nvGrpSpPr>
            <p:grpSpPr bwMode="auto">
              <a:xfrm>
                <a:off x="128" y="174"/>
                <a:ext cx="737" cy="505"/>
                <a:chOff x="128" y="174"/>
                <a:chExt cx="737" cy="505"/>
              </a:xfrm>
            </p:grpSpPr>
            <p:sp>
              <p:nvSpPr>
                <p:cNvPr id="722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2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grpSp>
          <p:grpSp>
            <p:nvGrpSpPr>
              <p:cNvPr id="7224" name="Group 8"/>
              <p:cNvGrpSpPr>
                <a:grpSpLocks/>
              </p:cNvGrpSpPr>
              <p:nvPr/>
            </p:nvGrpSpPr>
            <p:grpSpPr bwMode="auto">
              <a:xfrm>
                <a:off x="128" y="678"/>
                <a:ext cx="737" cy="505"/>
                <a:chOff x="128" y="678"/>
                <a:chExt cx="737" cy="505"/>
              </a:xfrm>
            </p:grpSpPr>
            <p:sp>
              <p:nvSpPr>
                <p:cNvPr id="722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2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grpSp>
        </p:grpSp>
        <p:grpSp>
          <p:nvGrpSpPr>
            <p:cNvPr id="7174" name="Group 11"/>
            <p:cNvGrpSpPr>
              <a:grpSpLocks/>
            </p:cNvGrpSpPr>
            <p:nvPr/>
          </p:nvGrpSpPr>
          <p:grpSpPr bwMode="auto">
            <a:xfrm>
              <a:off x="291" y="117"/>
              <a:ext cx="754" cy="691"/>
              <a:chOff x="291" y="117"/>
              <a:chExt cx="754" cy="691"/>
            </a:xfrm>
          </p:grpSpPr>
          <p:sp>
            <p:nvSpPr>
              <p:cNvPr id="7175"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7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77"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7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79"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1"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8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0"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2"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3"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4"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7"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19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2"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4"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0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2"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4"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5"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19"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2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sp>
            <p:nvSpPr>
              <p:cNvPr id="722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a typeface="新細明體"/>
                </a:endParaRPr>
              </a:p>
            </p:txBody>
          </p:sp>
        </p:grpSp>
      </p:grpSp>
      <p:sp>
        <p:nvSpPr>
          <p:cNvPr id="126011"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7172"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4079184032"/>
      </p:ext>
    </p:extLst>
  </p:cSld>
  <p:clrMap bg1="dk2" tx1="lt1" bg2="dk1"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63A4288-AE27-425D-8A0F-351A7EA45FFE}" type="datetimeFigureOut">
              <a:rPr kumimoji="0" lang="zh-HK" altLang="en-US" smtClean="0">
                <a:solidFill>
                  <a:prstClr val="black">
                    <a:tint val="75000"/>
                  </a:prstClr>
                </a:solidFill>
                <a:latin typeface="Calibri"/>
                <a:ea typeface="新細明體"/>
              </a:rPr>
              <a:pPr fontAlgn="auto">
                <a:spcBef>
                  <a:spcPts val="0"/>
                </a:spcBef>
                <a:spcAft>
                  <a:spcPts val="0"/>
                </a:spcAft>
              </a:pPr>
              <a:t>7/4/2016</a:t>
            </a:fld>
            <a:endParaRPr kumimoji="0" lang="zh-HK" altLang="en-US" dirty="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HK"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102FA4-4736-4D6B-B8F6-6C71F812FA7F}" type="slidenum">
              <a:rPr kumimoji="0" lang="zh-HK" altLang="en-US" smtClean="0">
                <a:solidFill>
                  <a:prstClr val="black">
                    <a:tint val="75000"/>
                  </a:prstClr>
                </a:solidFill>
                <a:latin typeface="Calibri"/>
                <a:ea typeface="新細明體"/>
              </a:rPr>
              <a:pPr fontAlgn="auto">
                <a:spcBef>
                  <a:spcPts val="0"/>
                </a:spcBef>
                <a:spcAft>
                  <a:spcPts val="0"/>
                </a:spcAft>
              </a:pPr>
              <a:t>‹#›</a:t>
            </a:fld>
            <a:endParaRPr kumimoji="0" lang="zh-HK" altLang="en-US" dirty="0">
              <a:solidFill>
                <a:prstClr val="black">
                  <a:tint val="75000"/>
                </a:prstClr>
              </a:solidFill>
              <a:latin typeface="Calibri"/>
              <a:ea typeface="新細明體"/>
            </a:endParaRPr>
          </a:p>
        </p:txBody>
      </p:sp>
    </p:spTree>
    <p:extLst>
      <p:ext uri="{BB962C8B-B14F-4D97-AF65-F5344CB8AC3E}">
        <p14:creationId xmlns:p14="http://schemas.microsoft.com/office/powerpoint/2010/main" xmlns="" val="1020912059"/>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203200" y="185738"/>
            <a:ext cx="1455738" cy="1692275"/>
            <a:chOff x="128" y="117"/>
            <a:chExt cx="917" cy="1066"/>
          </a:xfrm>
        </p:grpSpPr>
        <p:grpSp>
          <p:nvGrpSpPr>
            <p:cNvPr id="6149" name="Group 3"/>
            <p:cNvGrpSpPr>
              <a:grpSpLocks/>
            </p:cNvGrpSpPr>
            <p:nvPr/>
          </p:nvGrpSpPr>
          <p:grpSpPr bwMode="auto">
            <a:xfrm>
              <a:off x="128" y="174"/>
              <a:ext cx="737" cy="1009"/>
              <a:chOff x="128" y="174"/>
              <a:chExt cx="737" cy="1009"/>
            </a:xfrm>
          </p:grpSpPr>
          <p:sp>
            <p:nvSpPr>
              <p:cNvPr id="6198"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nvGrpSpPr>
              <p:cNvPr id="6199" name="Group 5"/>
              <p:cNvGrpSpPr>
                <a:grpSpLocks/>
              </p:cNvGrpSpPr>
              <p:nvPr/>
            </p:nvGrpSpPr>
            <p:grpSpPr bwMode="auto">
              <a:xfrm>
                <a:off x="128" y="174"/>
                <a:ext cx="737" cy="505"/>
                <a:chOff x="128" y="174"/>
                <a:chExt cx="737" cy="505"/>
              </a:xfrm>
            </p:grpSpPr>
            <p:sp>
              <p:nvSpPr>
                <p:cNvPr id="6203"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204"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nvGrpSpPr>
              <p:cNvPr id="6200" name="Group 8"/>
              <p:cNvGrpSpPr>
                <a:grpSpLocks/>
              </p:cNvGrpSpPr>
              <p:nvPr/>
            </p:nvGrpSpPr>
            <p:grpSpPr bwMode="auto">
              <a:xfrm>
                <a:off x="128" y="678"/>
                <a:ext cx="737" cy="505"/>
                <a:chOff x="128" y="678"/>
                <a:chExt cx="737" cy="505"/>
              </a:xfrm>
            </p:grpSpPr>
            <p:sp>
              <p:nvSpPr>
                <p:cNvPr id="6201"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202"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grpSp>
          <p:nvGrpSpPr>
            <p:cNvPr id="6150" name="Group 11"/>
            <p:cNvGrpSpPr>
              <a:grpSpLocks/>
            </p:cNvGrpSpPr>
            <p:nvPr/>
          </p:nvGrpSpPr>
          <p:grpSpPr bwMode="auto">
            <a:xfrm>
              <a:off x="291" y="117"/>
              <a:ext cx="754" cy="691"/>
              <a:chOff x="291" y="117"/>
              <a:chExt cx="754" cy="691"/>
            </a:xfrm>
          </p:grpSpPr>
          <p:sp>
            <p:nvSpPr>
              <p:cNvPr id="6151"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2"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3"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4"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5"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6"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7"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8"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59"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0"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1"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2"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3"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4"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5"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6"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7"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8"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69"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0"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1"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2"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3"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4"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5"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6"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7"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8"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79"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0"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1"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2"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3"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4"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5"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6"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7"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8"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89"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0"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1"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2"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3"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4"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5"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6"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sp>
            <p:nvSpPr>
              <p:cNvPr id="6197"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solidFill>
                    <a:srgbClr val="FFFFFF"/>
                  </a:solidFill>
                </a:endParaRPr>
              </a:p>
            </p:txBody>
          </p:sp>
        </p:grpSp>
      </p:grpSp>
      <p:sp>
        <p:nvSpPr>
          <p:cNvPr id="12908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6148"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2824664650"/>
      </p:ext>
    </p:extLst>
  </p:cSld>
  <p:clrMap bg1="dk2" tx1="lt1" bg2="dk1" tx2="lt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oleObject" Target="../embeddings/oleObject2.bin"/><Relationship Id="rId1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slide" Target="slide16.xml"/><Relationship Id="rId2" Type="http://schemas.openxmlformats.org/officeDocument/2006/relationships/slideLayout" Target="../slideLayouts/slideLayout37.xml"/><Relationship Id="rId20" Type="http://schemas.openxmlformats.org/officeDocument/2006/relationships/image" Target="../media/image8.jpeg"/><Relationship Id="rId1" Type="http://schemas.openxmlformats.org/officeDocument/2006/relationships/vmlDrawing" Target="../drawings/vmlDrawing1.vml"/><Relationship Id="rId6" Type="http://schemas.openxmlformats.org/officeDocument/2006/relationships/slide" Target="slide29.xml"/><Relationship Id="rId11" Type="http://schemas.openxmlformats.org/officeDocument/2006/relationships/image" Target="../media/image6.png"/><Relationship Id="rId5" Type="http://schemas.openxmlformats.org/officeDocument/2006/relationships/oleObject" Target="../embeddings/oleObject1.bin"/><Relationship Id="rId15" Type="http://schemas.openxmlformats.org/officeDocument/2006/relationships/image" Target="../media/image7.png"/><Relationship Id="rId10" Type="http://schemas.openxmlformats.org/officeDocument/2006/relationships/slide" Target="slide2.xml"/><Relationship Id="rId19" Type="http://schemas.openxmlformats.org/officeDocument/2006/relationships/slide" Target="slide36.xml"/><Relationship Id="rId4" Type="http://schemas.openxmlformats.org/officeDocument/2006/relationships/image" Target="../media/image3.jpeg"/><Relationship Id="rId9" Type="http://schemas.openxmlformats.org/officeDocument/2006/relationships/image" Target="../media/image5.jpeg"/><Relationship Id="rId14" Type="http://schemas.openxmlformats.org/officeDocument/2006/relationships/slide" Target="slide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corpus.quran.com/wordbyword.jsp?chapter=30&amp;verse=2" TargetMode="External"/><Relationship Id="rId5" Type="http://schemas.openxmlformats.org/officeDocument/2006/relationships/image" Target="../media/image13.png"/><Relationship Id="rId4" Type="http://schemas.openxmlformats.org/officeDocument/2006/relationships/hyperlink" Target="http://corpus.quran.com/wordbyword.jsp?chapter=30&amp;verse=3" TargetMode="Externa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91.xml"/><Relationship Id="rId6" Type="http://schemas.openxmlformats.org/officeDocument/2006/relationships/image" Target="../media/image21.jpeg"/><Relationship Id="rId5" Type="http://schemas.openxmlformats.org/officeDocument/2006/relationships/slide" Target="slide43.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6.xml"/><Relationship Id="rId1" Type="http://schemas.openxmlformats.org/officeDocument/2006/relationships/video" Target="../media/media3.wmv"/><Relationship Id="rId5" Type="http://schemas.openxmlformats.org/officeDocument/2006/relationships/image" Target="../media/image26.png"/><Relationship Id="rId4" Type="http://schemas.microsoft.com/office/2007/relationships/media" Target="../media/media3.wm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png"/><Relationship Id="rId7" Type="http://schemas.openxmlformats.org/officeDocument/2006/relationships/hyperlink" Target="http://en.wikipedia.org/wiki/File:RamsesIIEgypt.jpg"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hyperlink" Target="http://en.wikipedia.org/wiki/File:Merenptah_Louxor-HeadAndShoulders-BackgroundKnockedOut.png" TargetMode="Externa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http://corpus.quran.com/wordbyword.jsp?chapter=7&amp;verse=10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hyperlink" Target="http://corpus.quran.com/wordbyword.jsp?chapter=40&amp;verse=36"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corpus.quran.com/wordbyword.jsp?chapter=77&amp;verse=33"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2.xml"/><Relationship Id="rId1" Type="http://schemas.openxmlformats.org/officeDocument/2006/relationships/video" Target="../media/media1.mp4"/><Relationship Id="rId6" Type="http://schemas.openxmlformats.org/officeDocument/2006/relationships/image" Target="../media/image11.png"/><Relationship Id="rId5" Type="http://schemas.microsoft.com/office/2007/relationships/media" Target="../media/media1.mp4"/><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hyperlink" Target="http://corpus.quran.com/wordbyword.jsp?chapter=12&amp;verse=65"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4.xml"/><Relationship Id="rId1" Type="http://schemas.openxmlformats.org/officeDocument/2006/relationships/slideLayout" Target="../slideLayouts/slideLayout51.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hyperlink" Target="http://corpus.quran.com/wordbyword.jsp?chapter=30&amp;verse=2" TargetMode="External"/><Relationship Id="rId5" Type="http://schemas.openxmlformats.org/officeDocument/2006/relationships/image" Target="../media/image13.png"/><Relationship Id="rId4" Type="http://schemas.openxmlformats.org/officeDocument/2006/relationships/hyperlink" Target="http://corpus.quran.com/wordbyword.jsp?chapter=30&amp;verse=3" TargetMode="Externa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corpus.quran.com/wordbyword.jsp?chapter=30&amp;verse=5#(30:5:1)" TargetMode="External"/><Relationship Id="rId2" Type="http://schemas.openxmlformats.org/officeDocument/2006/relationships/notesSlide" Target="../notesSlides/notesSlide7.xml"/><Relationship Id="rId1" Type="http://schemas.openxmlformats.org/officeDocument/2006/relationships/slideLayout" Target="../slideLayouts/slideLayout7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2.xml"/><Relationship Id="rId1" Type="http://schemas.openxmlformats.org/officeDocument/2006/relationships/video" Target="../media/media2.mp4"/><Relationship Id="rId6" Type="http://schemas.openxmlformats.org/officeDocument/2006/relationships/image" Target="../media/image20.png"/><Relationship Id="rId5" Type="http://schemas.microsoft.com/office/2007/relationships/media" Target="../media/media2.mp4"/><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17000" b="-17000"/>
          </a:stretch>
        </a:blipFill>
        <a:effectLst/>
      </p:bgPr>
    </p:bg>
    <p:spTree>
      <p:nvGrpSpPr>
        <p:cNvPr id="1" name=""/>
        <p:cNvGrpSpPr/>
        <p:nvPr/>
      </p:nvGrpSpPr>
      <p:grpSpPr>
        <a:xfrm>
          <a:off x="0" y="0"/>
          <a:ext cx="0" cy="0"/>
          <a:chOff x="0" y="0"/>
          <a:chExt cx="0" cy="0"/>
        </a:xfrm>
      </p:grpSpPr>
      <p:sp>
        <p:nvSpPr>
          <p:cNvPr id="8194" name="Text Box 2">
            <a:hlinkClick r:id="" action="ppaction://noaction"/>
          </p:cNvPr>
          <p:cNvSpPr txBox="1">
            <a:spLocks noChangeArrowheads="1"/>
          </p:cNvSpPr>
          <p:nvPr/>
        </p:nvSpPr>
        <p:spPr bwMode="auto">
          <a:xfrm>
            <a:off x="6299627" y="1048294"/>
            <a:ext cx="1292662" cy="1371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spcBef>
                <a:spcPts val="0"/>
              </a:spcBef>
            </a:pPr>
            <a:r>
              <a:rPr lang="zh-TW" altLang="en-US" sz="2400" b="1" dirty="0" smtClean="0">
                <a:solidFill>
                  <a:srgbClr val="FFFFFF"/>
                </a:solidFill>
                <a:latin typeface="標楷體" pitchFamily="65" charset="-120"/>
                <a:ea typeface="標楷體" pitchFamily="65" charset="-120"/>
              </a:rPr>
              <a:t>羅 馬 人反敗為勝</a:t>
            </a:r>
          </a:p>
        </p:txBody>
      </p:sp>
      <p:graphicFrame>
        <p:nvGraphicFramePr>
          <p:cNvPr id="8195" name="Object 4"/>
          <p:cNvGraphicFramePr>
            <a:graphicFrameLocks noChangeAspect="1"/>
          </p:cNvGraphicFramePr>
          <p:nvPr/>
        </p:nvGraphicFramePr>
        <p:xfrm>
          <a:off x="3997325" y="2924175"/>
          <a:ext cx="1063625" cy="936625"/>
        </p:xfrm>
        <a:graphic>
          <a:graphicData uri="http://schemas.openxmlformats.org/presentationml/2006/ole">
            <p:oleObj spid="_x0000_s18512" name="Clip" r:id="rId5" imgW="755807" imgH="662464" progId="">
              <p:embed/>
            </p:oleObj>
          </a:graphicData>
        </a:graphic>
      </p:graphicFrame>
      <p:sp>
        <p:nvSpPr>
          <p:cNvPr id="8196" name="Text Box 26"/>
          <p:cNvSpPr txBox="1">
            <a:spLocks noChangeArrowheads="1"/>
          </p:cNvSpPr>
          <p:nvPr/>
        </p:nvSpPr>
        <p:spPr bwMode="auto">
          <a:xfrm>
            <a:off x="427224" y="3779371"/>
            <a:ext cx="2124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spcBef>
                <a:spcPct val="50000"/>
              </a:spcBef>
            </a:pPr>
            <a:r>
              <a:rPr lang="zh-TW" altLang="en-US" sz="2400" b="1" dirty="0" smtClean="0">
                <a:solidFill>
                  <a:srgbClr val="FFFFFF"/>
                </a:solidFill>
                <a:latin typeface="標楷體" pitchFamily="65" charset="-120"/>
                <a:ea typeface="標楷體" pitchFamily="65" charset="-120"/>
              </a:rPr>
              <a:t>埃及王的稱號</a:t>
            </a:r>
          </a:p>
        </p:txBody>
      </p:sp>
      <p:pic>
        <p:nvPicPr>
          <p:cNvPr id="8197" name="Picture 27" descr="Merenptah_Louxor">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9692" y="2139892"/>
            <a:ext cx="1655762" cy="160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8" name="Picture 31" descr="Iram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236296" y="3818495"/>
            <a:ext cx="1607457" cy="216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9" name="Text Box 42"/>
          <p:cNvSpPr txBox="1">
            <a:spLocks noChangeArrowheads="1"/>
          </p:cNvSpPr>
          <p:nvPr/>
        </p:nvSpPr>
        <p:spPr bwMode="auto">
          <a:xfrm>
            <a:off x="6668959" y="4106601"/>
            <a:ext cx="55399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spcBef>
                <a:spcPct val="50000"/>
              </a:spcBef>
            </a:pPr>
            <a:r>
              <a:rPr lang="zh-TW" altLang="en-US" sz="2400" b="1" dirty="0" smtClean="0">
                <a:solidFill>
                  <a:srgbClr val="FFFFFF"/>
                </a:solidFill>
                <a:latin typeface="Times New Roman" pitchFamily="18" charset="0"/>
                <a:ea typeface="標楷體" pitchFamily="65" charset="-120"/>
              </a:rPr>
              <a:t>迷城揭秘</a:t>
            </a:r>
          </a:p>
        </p:txBody>
      </p:sp>
      <p:pic>
        <p:nvPicPr>
          <p:cNvPr id="8200" name="Picture 44" descr="roman_t4">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340630" y="332656"/>
            <a:ext cx="1398787" cy="3096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1" name="Text Box 48"/>
          <p:cNvSpPr txBox="1">
            <a:spLocks noChangeArrowheads="1"/>
          </p:cNvSpPr>
          <p:nvPr/>
        </p:nvSpPr>
        <p:spPr bwMode="auto">
          <a:xfrm>
            <a:off x="2699792" y="952801"/>
            <a:ext cx="923330"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50000"/>
              </a:spcBef>
            </a:pPr>
            <a:r>
              <a:rPr lang="zh-TW" altLang="en-US" sz="2400" b="1" dirty="0" smtClean="0">
                <a:solidFill>
                  <a:srgbClr val="FFFFFF"/>
                </a:solidFill>
                <a:ea typeface="標楷體" pitchFamily="65" charset="-120"/>
              </a:rPr>
              <a:t>法老身體被保存</a:t>
            </a:r>
          </a:p>
        </p:txBody>
      </p:sp>
      <p:graphicFrame>
        <p:nvGraphicFramePr>
          <p:cNvPr id="8202" name="Object 49">
            <a:hlinkClick r:id="rId12" action="ppaction://hlinksldjump"/>
          </p:cNvPr>
          <p:cNvGraphicFramePr>
            <a:graphicFrameLocks noGrp="1" noChangeAspect="1"/>
          </p:cNvGraphicFramePr>
          <p:nvPr>
            <p:ph/>
            <p:extLst>
              <p:ext uri="{D42A27DB-BD31-4B8C-83A1-F6EECF244321}">
                <p14:modId xmlns:p14="http://schemas.microsoft.com/office/powerpoint/2010/main" xmlns="" val="1987789566"/>
              </p:ext>
            </p:extLst>
          </p:nvPr>
        </p:nvGraphicFramePr>
        <p:xfrm>
          <a:off x="3623122" y="921433"/>
          <a:ext cx="2017712" cy="1382712"/>
        </p:xfrm>
        <a:graphic>
          <a:graphicData uri="http://schemas.openxmlformats.org/presentationml/2006/ole">
            <p:oleObj spid="_x0000_s18513" name="PhotoImpact" r:id="rId13" imgW="2450794" imgH="1879365" progId="PI3.Image">
              <p:embed/>
            </p:oleObj>
          </a:graphicData>
        </a:graphic>
      </p:graphicFrame>
      <p:sp>
        <p:nvSpPr>
          <p:cNvPr id="8203" name="Text Box 51"/>
          <p:cNvSpPr txBox="1">
            <a:spLocks noChangeArrowheads="1"/>
          </p:cNvSpPr>
          <p:nvPr/>
        </p:nvSpPr>
        <p:spPr bwMode="auto">
          <a:xfrm>
            <a:off x="4495742" y="6106987"/>
            <a:ext cx="20542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sz="2000" b="1" dirty="0" smtClean="0">
                <a:solidFill>
                  <a:srgbClr val="FFFFFF"/>
                </a:solidFill>
                <a:ea typeface="標楷體" pitchFamily="65" charset="-120"/>
              </a:rPr>
              <a:t>北非人什麽時候開始飼養駱駝？</a:t>
            </a:r>
          </a:p>
        </p:txBody>
      </p:sp>
      <p:pic>
        <p:nvPicPr>
          <p:cNvPr id="8204" name="Picture 53" descr="ANd9GcSeIesz3ro1i-APvPPEEA39yeJQ6-CAgdJ82by0pN360GYoFSQC">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xmlns="">
                  <a14:imgLayer r:embed="rId18">
                    <a14:imgEffect>
                      <a14:backgroundRemoval t="0" b="100000" l="957" r="100000"/>
                    </a14:imgEffect>
                  </a14:imgLayer>
                </a14:imgProps>
              </a:ext>
              <a:ext uri="{28A0092B-C50C-407E-A947-70E740481C1C}">
                <a14:useLocalDpi xmlns:a14="http://schemas.microsoft.com/office/drawing/2010/main" xmlns="" val="0"/>
              </a:ext>
            </a:extLst>
          </a:blip>
          <a:srcRect/>
          <a:stretch>
            <a:fillRect/>
          </a:stretch>
        </p:blipFill>
        <p:spPr bwMode="auto">
          <a:xfrm>
            <a:off x="4490197" y="3714371"/>
            <a:ext cx="1990725"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5" name="Text Box 54"/>
          <p:cNvSpPr txBox="1">
            <a:spLocks noChangeArrowheads="1"/>
          </p:cNvSpPr>
          <p:nvPr/>
        </p:nvSpPr>
        <p:spPr bwMode="auto">
          <a:xfrm>
            <a:off x="1669504" y="4628591"/>
            <a:ext cx="615950"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sz="2800" b="1" dirty="0" smtClean="0">
                <a:solidFill>
                  <a:srgbClr val="FFFFFF"/>
                </a:solidFill>
                <a:ea typeface="標楷體" pitchFamily="65" charset="-120"/>
              </a:rPr>
              <a:t>法老的親信</a:t>
            </a:r>
          </a:p>
        </p:txBody>
      </p:sp>
      <p:sp>
        <p:nvSpPr>
          <p:cNvPr id="2" name="文字方塊 1"/>
          <p:cNvSpPr txBox="1"/>
          <p:nvPr/>
        </p:nvSpPr>
        <p:spPr>
          <a:xfrm>
            <a:off x="290513" y="115888"/>
            <a:ext cx="3462337" cy="831850"/>
          </a:xfrm>
          <a:prstGeom prst="rect">
            <a:avLst/>
          </a:prstGeom>
          <a:noFill/>
        </p:spPr>
        <p:txBody>
          <a:bodyPr>
            <a:spAutoFit/>
          </a:bodyPr>
          <a:lstStyle/>
          <a:p>
            <a:pPr>
              <a:defRPr/>
            </a:pPr>
            <a:r>
              <a:rPr lang="zh-HK" altLang="en-US" sz="48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歷史</a:t>
            </a:r>
            <a:r>
              <a:rPr lang="zh-HK" altLang="en-US" sz="32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與</a:t>
            </a:r>
            <a:r>
              <a:rPr lang="zh-HK" altLang="en-US" sz="48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預言</a:t>
            </a:r>
          </a:p>
        </p:txBody>
      </p:sp>
      <p:pic>
        <p:nvPicPr>
          <p:cNvPr id="3" name="圖片 2">
            <a:hlinkClick r:id="rId19" action="ppaction://hlinksldjump"/>
          </p:cNvPr>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2371918" y="4828329"/>
            <a:ext cx="1143000" cy="1212850"/>
          </a:xfrm>
          <a:prstGeom prst="rect">
            <a:avLst/>
          </a:prstGeom>
        </p:spPr>
      </p:pic>
    </p:spTree>
    <p:extLst>
      <p:ext uri="{BB962C8B-B14F-4D97-AF65-F5344CB8AC3E}">
        <p14:creationId xmlns:p14="http://schemas.microsoft.com/office/powerpoint/2010/main" xmlns="" val="4166648406"/>
      </p:ext>
    </p:extLst>
  </p:cSld>
  <p:clrMapOvr>
    <a:masterClrMapping/>
  </p:clrMapOvr>
  <p:transition advClick="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323850" y="1268413"/>
            <a:ext cx="8640763" cy="4608512"/>
          </a:xfrm>
        </p:spPr>
        <p:txBody>
          <a:bodyPr>
            <a:normAutofit fontScale="92500"/>
          </a:bodyPr>
          <a:lstStyle/>
          <a:p>
            <a:pPr>
              <a:spcBef>
                <a:spcPts val="1800"/>
              </a:spcBef>
              <a:spcAft>
                <a:spcPts val="1200"/>
              </a:spcAft>
              <a:buClr>
                <a:srgbClr val="FFFF00"/>
              </a:buClr>
              <a:buFont typeface="Monotype Sorts" pitchFamily="2" charset="2"/>
              <a:buChar char="u"/>
              <a:defRPr/>
            </a:pPr>
            <a:r>
              <a:rPr lang="en-US" altLang="zh-TW" sz="3400"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622</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穆聖</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遷</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麥地那</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；而</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 </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希律王</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暗中繞道</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黑海</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，由</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背面</a:t>
            </a:r>
            <a:r>
              <a:rPr lang="zh-TW" altLang="en-US" sz="3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反攻；穆聖遷</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麥地那</a:t>
            </a:r>
          </a:p>
          <a:p>
            <a:pPr>
              <a:spcBef>
                <a:spcPts val="1800"/>
              </a:spcBef>
              <a:spcAft>
                <a:spcPts val="1200"/>
              </a:spcAft>
              <a:buClr>
                <a:srgbClr val="FFFF00"/>
              </a:buClr>
              <a:buFont typeface="Monotype Sorts" pitchFamily="2" charset="2"/>
              <a:buChar char="u"/>
              <a:defRPr/>
            </a:pPr>
            <a:r>
              <a:rPr lang="en-US" altLang="zh-TW" sz="3400"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624</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年，攻克</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阿塞拜强</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，將</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鎖羅亞斯德</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 出生地 </a:t>
            </a:r>
            <a:r>
              <a:rPr lang="en-US" altLang="zh-TW" sz="3400" b="1" i="1" dirty="0" err="1"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Clorumia</a:t>
            </a:r>
            <a:r>
              <a:rPr lang="en-US" altLang="zh-TW" sz="3400" b="1" i="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 </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摧毀；同年，</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麥加</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人攻打</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麥地那</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穆聖</a:t>
            </a:r>
            <a:r>
              <a:rPr lang="zh-TW" altLang="en-US" sz="3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率衆於</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百</a:t>
            </a:r>
            <a:r>
              <a:rPr lang="zh-TW" altLang="en-US" sz="3400" b="1" u="sng"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德里</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首次大敗</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麥加</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多神教徒</a:t>
            </a:r>
          </a:p>
          <a:p>
            <a:pPr>
              <a:spcBef>
                <a:spcPts val="1800"/>
              </a:spcBef>
              <a:spcAft>
                <a:spcPts val="1200"/>
              </a:spcAft>
              <a:buClr>
                <a:srgbClr val="FFFF00"/>
              </a:buClr>
              <a:buFont typeface="Monotype Sorts" pitchFamily="2" charset="2"/>
              <a:buChar char="u"/>
              <a:defRPr/>
            </a:pP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故兩</a:t>
            </a:r>
            <a:r>
              <a:rPr lang="zh-TW" altLang="en-US" sz="3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個預言於指定</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時間</a:t>
            </a:r>
            <a:r>
              <a:rPr lang="en-US" altLang="zh-TW"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十年同時實現，</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艾</a:t>
            </a:r>
            <a:r>
              <a:rPr lang="zh-TW" altLang="en-US" sz="3400" b="1" u="sng"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布伯</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克</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從</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奧比</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的後人得百頭駱駝。</a:t>
            </a:r>
          </a:p>
        </p:txBody>
      </p:sp>
      <p:sp>
        <p:nvSpPr>
          <p:cNvPr id="55300" name="Text Box 4"/>
          <p:cNvSpPr txBox="1">
            <a:spLocks noChangeArrowheads="1"/>
          </p:cNvSpPr>
          <p:nvPr/>
        </p:nvSpPr>
        <p:spPr bwMode="auto">
          <a:xfrm>
            <a:off x="107950" y="6165850"/>
            <a:ext cx="90360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zh-TW" altLang="en-US" sz="2200" dirty="0" smtClean="0">
                <a:solidFill>
                  <a:srgbClr val="FFFFFF"/>
                </a:solidFill>
                <a:latin typeface="Times New Roman" pitchFamily="18" charset="0"/>
                <a:ea typeface="標楷體" pitchFamily="65" charset="-120"/>
              </a:rPr>
              <a:t>參考：</a:t>
            </a:r>
            <a:r>
              <a:rPr lang="en-US" altLang="zh-TW" sz="2200" dirty="0" err="1" smtClean="0">
                <a:solidFill>
                  <a:srgbClr val="FFFFFF"/>
                </a:solidFill>
                <a:latin typeface="Times New Roman" pitchFamily="18" charset="0"/>
                <a:ea typeface="標楷體" pitchFamily="65" charset="-120"/>
              </a:rPr>
              <a:t>Maududi</a:t>
            </a:r>
            <a:r>
              <a:rPr lang="en-US" altLang="zh-TW" sz="2200" dirty="0" smtClean="0">
                <a:solidFill>
                  <a:srgbClr val="FFFFFF"/>
                </a:solidFill>
                <a:latin typeface="Times New Roman" pitchFamily="18" charset="0"/>
                <a:ea typeface="標楷體" pitchFamily="65" charset="-120"/>
              </a:rPr>
              <a:t> </a:t>
            </a:r>
            <a:r>
              <a:rPr lang="en-US" altLang="zh-TW" sz="2200" dirty="0">
                <a:solidFill>
                  <a:srgbClr val="FFFFFF"/>
                </a:solidFill>
                <a:latin typeface="Times New Roman" pitchFamily="18" charset="0"/>
                <a:ea typeface="標楷體" pitchFamily="65" charset="-120"/>
              </a:rPr>
              <a:t>A.A. </a:t>
            </a:r>
            <a:r>
              <a:rPr lang="en-US" altLang="zh-TW" sz="2200" i="1" dirty="0">
                <a:solidFill>
                  <a:srgbClr val="FFFFFF"/>
                </a:solidFill>
                <a:latin typeface="Times New Roman" pitchFamily="18" charset="0"/>
                <a:ea typeface="標楷體" pitchFamily="65" charset="-120"/>
              </a:rPr>
              <a:t>The meaning of the Qur’an. </a:t>
            </a:r>
            <a:r>
              <a:rPr lang="en-US" altLang="zh-TW" sz="1400" i="1" dirty="0">
                <a:solidFill>
                  <a:srgbClr val="FFFFFF"/>
                </a:solidFill>
                <a:latin typeface="Times New Roman" pitchFamily="18" charset="0"/>
                <a:ea typeface="標楷體" pitchFamily="65" charset="-120"/>
              </a:rPr>
              <a:t>http://goo.gl/tZ5VI</a:t>
            </a:r>
            <a:r>
              <a:rPr lang="en-US" altLang="zh-TW" sz="2200" i="1" dirty="0">
                <a:solidFill>
                  <a:srgbClr val="FFFFFF"/>
                </a:solidFill>
                <a:latin typeface="Times New Roman" pitchFamily="18" charset="0"/>
                <a:ea typeface="標楷體" pitchFamily="65" charset="-120"/>
              </a:rPr>
              <a:t> </a:t>
            </a:r>
            <a:r>
              <a:rPr lang="en-US" altLang="zh-TW" sz="1200" i="1" dirty="0">
                <a:solidFill>
                  <a:srgbClr val="FFFFFF"/>
                </a:solidFill>
                <a:latin typeface="Times New Roman" pitchFamily="18" charset="0"/>
                <a:ea typeface="標楷體" pitchFamily="65" charset="-120"/>
              </a:rPr>
              <a:t>(sighted on 2013.01.27)</a:t>
            </a:r>
          </a:p>
        </p:txBody>
      </p:sp>
      <p:sp>
        <p:nvSpPr>
          <p:cNvPr id="6" name="Rectangle 2"/>
          <p:cNvSpPr>
            <a:spLocks noGrp="1" noChangeArrowheads="1"/>
          </p:cNvSpPr>
          <p:nvPr>
            <p:ph type="title"/>
          </p:nvPr>
        </p:nvSpPr>
        <p:spPr>
          <a:xfrm>
            <a:off x="755650" y="188913"/>
            <a:ext cx="7734300" cy="895350"/>
          </a:xfrm>
        </p:spPr>
        <p:txBody>
          <a:bodyPr/>
          <a:lstStyle/>
          <a:p>
            <a:pPr algn="ctr" eaLnBrk="1" hangingPunct="1">
              <a:defRPr/>
            </a:pPr>
            <a:r>
              <a:rPr lang="zh-TW" altLang="en-US" sz="5200" b="1" dirty="0" smtClean="0">
                <a:solidFill>
                  <a:srgbClr val="663300"/>
                </a:solidFill>
                <a:latin typeface="標楷體" pitchFamily="65" charset="-120"/>
                <a:ea typeface="標楷體" pitchFamily="65" charset="-120"/>
              </a:rPr>
              <a:t>預言羅馬人反敗爲勝</a:t>
            </a:r>
          </a:p>
        </p:txBody>
      </p:sp>
    </p:spTree>
    <p:extLst>
      <p:ext uri="{BB962C8B-B14F-4D97-AF65-F5344CB8AC3E}">
        <p14:creationId xmlns:p14="http://schemas.microsoft.com/office/powerpoint/2010/main" xmlns="" val="20213703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Effect transition="in" filter="dissolve">
                                      <p:cBhvr>
                                        <p:cTn id="7" dur="500"/>
                                        <p:tgtEl>
                                          <p:spTgt spid="552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5299">
                                            <p:txEl>
                                              <p:pRg st="2" end="2"/>
                                            </p:txEl>
                                          </p:spTgt>
                                        </p:tgtEl>
                                        <p:attrNameLst>
                                          <p:attrName>style.visibility</p:attrName>
                                        </p:attrNameLst>
                                      </p:cBhvr>
                                      <p:to>
                                        <p:strVal val="visible"/>
                                      </p:to>
                                    </p:set>
                                    <p:animEffect transition="in" filter="dissolve">
                                      <p:cBhvr>
                                        <p:cTn id="12" dur="500"/>
                                        <p:tgtEl>
                                          <p:spTgt spid="55299">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5300">
                                            <p:txEl>
                                              <p:pRg st="0" end="0"/>
                                            </p:txEl>
                                          </p:spTgt>
                                        </p:tgtEl>
                                        <p:attrNameLst>
                                          <p:attrName>style.visibility</p:attrName>
                                        </p:attrNameLst>
                                      </p:cBhvr>
                                      <p:to>
                                        <p:strVal val="visible"/>
                                      </p:to>
                                    </p:set>
                                    <p:animEffect transition="in" filter="dissolve">
                                      <p:cBhvr>
                                        <p:cTn id="15" dur="500"/>
                                        <p:tgtEl>
                                          <p:spTgt spid="55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1316" name="Group 4"/>
          <p:cNvGraphicFramePr>
            <a:graphicFrameLocks noGrp="1"/>
          </p:cNvGraphicFramePr>
          <p:nvPr>
            <p:ph/>
            <p:extLst>
              <p:ext uri="{D42A27DB-BD31-4B8C-83A1-F6EECF244321}">
                <p14:modId xmlns:p14="http://schemas.microsoft.com/office/powerpoint/2010/main" xmlns="" val="739293362"/>
              </p:ext>
            </p:extLst>
          </p:nvPr>
        </p:nvGraphicFramePr>
        <p:xfrm>
          <a:off x="900113" y="765175"/>
          <a:ext cx="8064500" cy="5400675"/>
        </p:xfrm>
        <a:graphic>
          <a:graphicData uri="http://schemas.openxmlformats.org/drawingml/2006/table">
            <a:tbl>
              <a:tblPr/>
              <a:tblGrid>
                <a:gridCol w="4392612"/>
                <a:gridCol w="3671888"/>
              </a:tblGrid>
              <a:tr h="51822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2800" b="0" i="0" u="sng" strike="noStrike" cap="none" normalizeH="0" baseline="0" dirty="0" smtClean="0">
                          <a:ln>
                            <a:noFill/>
                          </a:ln>
                          <a:solidFill>
                            <a:srgbClr val="0033CC"/>
                          </a:solidFill>
                          <a:effectLst/>
                          <a:latin typeface="標楷體" pitchFamily="65" charset="-120"/>
                          <a:ea typeface="標楷體" pitchFamily="65" charset="-120"/>
                        </a:rPr>
                        <a:t>波斯</a:t>
                      </a:r>
                      <a:r>
                        <a:rPr kumimoji="1" lang="zh-TW" altLang="en-US" sz="2800" b="0" i="0" u="none" strike="noStrike" cap="none" normalizeH="0" baseline="0" dirty="0" smtClean="0">
                          <a:ln>
                            <a:noFill/>
                          </a:ln>
                          <a:solidFill>
                            <a:srgbClr val="0033CC"/>
                          </a:solidFill>
                          <a:effectLst/>
                          <a:latin typeface="標楷體" pitchFamily="65" charset="-120"/>
                          <a:ea typeface="標楷體" pitchFamily="65" charset="-120"/>
                        </a:rPr>
                        <a:t>奪取</a:t>
                      </a:r>
                      <a:r>
                        <a:rPr kumimoji="1" lang="zh-TW" altLang="en-US" sz="2800" b="0" i="0" u="sng" strike="noStrike" cap="none" normalizeH="0" baseline="0" dirty="0" smtClean="0">
                          <a:ln>
                            <a:noFill/>
                          </a:ln>
                          <a:solidFill>
                            <a:srgbClr val="0033CC"/>
                          </a:solidFill>
                          <a:effectLst/>
                          <a:latin typeface="標楷體" pitchFamily="65" charset="-120"/>
                          <a:ea typeface="標楷體" pitchFamily="65" charset="-120"/>
                        </a:rPr>
                        <a:t>耶路撒冷</a:t>
                      </a:r>
                      <a:r>
                        <a:rPr kumimoji="1" lang="zh-TW" altLang="en-US" sz="2800" b="0" i="0" u="none" strike="noStrike" cap="none" normalizeH="0" baseline="0" dirty="0" smtClean="0">
                          <a:ln>
                            <a:noFill/>
                          </a:ln>
                          <a:solidFill>
                            <a:srgbClr val="0033CC"/>
                          </a:solidFill>
                          <a:effectLst/>
                          <a:latin typeface="標楷體" pitchFamily="65" charset="-120"/>
                          <a:ea typeface="標楷體" pitchFamily="65" charset="-120"/>
                        </a:rPr>
                        <a:t>等地</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2800" b="0" i="0" u="none" strike="noStrike" cap="none" normalizeH="0" baseline="0" dirty="0" smtClean="0">
                          <a:ln>
                            <a:noFill/>
                          </a:ln>
                          <a:solidFill>
                            <a:srgbClr val="0033CC"/>
                          </a:solidFill>
                          <a:effectLst/>
                          <a:latin typeface="Book Antiqua" pitchFamily="18" charset="0"/>
                          <a:ea typeface="標楷體" pitchFamily="65" charset="-120"/>
                        </a:rPr>
                        <a:t>逃往</a:t>
                      </a:r>
                      <a:r>
                        <a:rPr kumimoji="1" lang="zh-TW" altLang="en-US" sz="2800" b="0" i="0" u="sng" strike="noStrike" cap="none" normalizeH="0" baseline="0" dirty="0" smtClean="0">
                          <a:ln>
                            <a:noFill/>
                          </a:ln>
                          <a:solidFill>
                            <a:srgbClr val="0033CC"/>
                          </a:solidFill>
                          <a:effectLst/>
                          <a:latin typeface="Book Antiqua" pitchFamily="18" charset="0"/>
                          <a:ea typeface="標楷體" pitchFamily="65" charset="-120"/>
                        </a:rPr>
                        <a:t>亞比西尼亞</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059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5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dirty="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5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4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488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70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3000" b="0" i="0" u="none" strike="noStrike" cap="none" normalizeH="0" baseline="0" dirty="0" smtClean="0">
                        <a:ln>
                          <a:noFill/>
                        </a:ln>
                        <a:solidFill>
                          <a:srgbClr val="0033CC"/>
                        </a:solidFill>
                        <a:effectLst/>
                        <a:latin typeface="標楷體" pitchFamily="65" charset="-120"/>
                        <a:ea typeface="標楷體" pitchFamily="65" charset="-12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204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2600" b="0" i="0" u="none" strike="noStrike" cap="none" normalizeH="0" baseline="0" dirty="0" smtClean="0">
                          <a:ln>
                            <a:noFill/>
                          </a:ln>
                          <a:solidFill>
                            <a:srgbClr val="0033CC"/>
                          </a:solidFill>
                          <a:effectLst/>
                          <a:latin typeface="標楷體" pitchFamily="65" charset="-120"/>
                          <a:ea typeface="標楷體" pitchFamily="65" charset="-120"/>
                        </a:rPr>
                        <a:t>拜占庭</a:t>
                      </a:r>
                      <a:r>
                        <a:rPr kumimoji="1" lang="zh-TW" altLang="en-US" sz="2600" b="0" i="0" u="sng" strike="noStrike" cap="none" normalizeH="0" baseline="0" dirty="0" smtClean="0">
                          <a:ln>
                            <a:noFill/>
                          </a:ln>
                          <a:solidFill>
                            <a:srgbClr val="0033CC"/>
                          </a:solidFill>
                          <a:effectLst/>
                          <a:latin typeface="標楷體" pitchFamily="65" charset="-120"/>
                          <a:ea typeface="標楷體" pitchFamily="65" charset="-120"/>
                        </a:rPr>
                        <a:t>希律王</a:t>
                      </a:r>
                      <a:r>
                        <a:rPr kumimoji="1" lang="zh-TW" altLang="en-US" sz="2600" b="0" i="0" u="none" strike="noStrike" cap="none" normalizeH="0" baseline="0" dirty="0" smtClean="0">
                          <a:ln>
                            <a:noFill/>
                          </a:ln>
                          <a:solidFill>
                            <a:srgbClr val="0033CC"/>
                          </a:solidFill>
                          <a:effectLst/>
                          <a:latin typeface="標楷體" pitchFamily="65" charset="-120"/>
                          <a:ea typeface="標楷體" pitchFamily="65" charset="-120"/>
                        </a:rPr>
                        <a:t>繞道</a:t>
                      </a:r>
                      <a:r>
                        <a:rPr kumimoji="1" lang="zh-TW" altLang="en-US" sz="2600" b="0" i="0" u="sng" strike="noStrike" cap="none" normalizeH="0" baseline="0" dirty="0" smtClean="0">
                          <a:ln>
                            <a:noFill/>
                          </a:ln>
                          <a:solidFill>
                            <a:srgbClr val="0033CC"/>
                          </a:solidFill>
                          <a:effectLst/>
                          <a:latin typeface="標楷體" pitchFamily="65" charset="-120"/>
                          <a:ea typeface="標楷體" pitchFamily="65" charset="-120"/>
                        </a:rPr>
                        <a:t>黑海</a:t>
                      </a:r>
                      <a:r>
                        <a:rPr kumimoji="1" lang="zh-TW" altLang="en-US" sz="2600" b="0" i="0" u="none" strike="noStrike" cap="none" normalizeH="0" baseline="0" dirty="0" smtClean="0">
                          <a:ln>
                            <a:noFill/>
                          </a:ln>
                          <a:solidFill>
                            <a:srgbClr val="0033CC"/>
                          </a:solidFill>
                          <a:effectLst/>
                          <a:latin typeface="標楷體" pitchFamily="65" charset="-120"/>
                          <a:ea typeface="標楷體" pitchFamily="65" charset="-120"/>
                        </a:rPr>
                        <a:t>反攻</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穆聖</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遷</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麥地那</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1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5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攻克</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阿塞拜疆</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，將</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鎖羅亞斯德</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出生地</a:t>
                      </a:r>
                      <a:r>
                        <a:rPr kumimoji="1" lang="en-US" altLang="zh-TW" sz="2800" b="1" i="1" u="none" strike="noStrike" cap="none" normalizeH="0" baseline="0" dirty="0" err="1" smtClean="0">
                          <a:ln>
                            <a:noFill/>
                          </a:ln>
                          <a:solidFill>
                            <a:srgbClr val="0033CC"/>
                          </a:solidFill>
                          <a:effectLst/>
                          <a:latin typeface="Times New Roman" pitchFamily="18" charset="0"/>
                          <a:ea typeface="標楷體" pitchFamily="65" charset="-120"/>
                        </a:rPr>
                        <a:t>Clorumia</a:t>
                      </a:r>
                      <a:r>
                        <a:rPr kumimoji="1" lang="en-US" altLang="zh-TW" sz="3000" b="1" i="1" u="none" strike="noStrike" cap="none" normalizeH="0" baseline="0" dirty="0" smtClean="0">
                          <a:ln>
                            <a:noFill/>
                          </a:ln>
                          <a:solidFill>
                            <a:srgbClr val="0033CC"/>
                          </a:solidFill>
                          <a:effectLst/>
                          <a:latin typeface="Times New Roman" pitchFamily="18" charset="0"/>
                          <a:ea typeface="標楷體" pitchFamily="65" charset="-120"/>
                        </a:rPr>
                        <a:t> </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摧毀</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穆聖</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率衆於</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百德里</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首次大敗</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麥加</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多神教徒</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73" name="Text Box 39"/>
          <p:cNvSpPr txBox="1">
            <a:spLocks noChangeArrowheads="1"/>
          </p:cNvSpPr>
          <p:nvPr/>
        </p:nvSpPr>
        <p:spPr bwMode="auto">
          <a:xfrm>
            <a:off x="250825" y="836613"/>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615</a:t>
            </a:r>
          </a:p>
        </p:txBody>
      </p:sp>
      <p:sp>
        <p:nvSpPr>
          <p:cNvPr id="14374" name="Text Box 40"/>
          <p:cNvSpPr txBox="1">
            <a:spLocks noChangeArrowheads="1"/>
          </p:cNvSpPr>
          <p:nvPr/>
        </p:nvSpPr>
        <p:spPr bwMode="auto">
          <a:xfrm>
            <a:off x="250825" y="1773238"/>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617</a:t>
            </a:r>
          </a:p>
        </p:txBody>
      </p:sp>
      <p:sp>
        <p:nvSpPr>
          <p:cNvPr id="14375" name="Text Box 41"/>
          <p:cNvSpPr txBox="1">
            <a:spLocks noChangeArrowheads="1"/>
          </p:cNvSpPr>
          <p:nvPr/>
        </p:nvSpPr>
        <p:spPr bwMode="auto">
          <a:xfrm>
            <a:off x="250825" y="2636838"/>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619</a:t>
            </a:r>
          </a:p>
        </p:txBody>
      </p:sp>
      <p:sp>
        <p:nvSpPr>
          <p:cNvPr id="14376" name="Text Box 42"/>
          <p:cNvSpPr txBox="1">
            <a:spLocks noChangeArrowheads="1"/>
          </p:cNvSpPr>
          <p:nvPr/>
        </p:nvSpPr>
        <p:spPr bwMode="auto">
          <a:xfrm>
            <a:off x="250825" y="3644900"/>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621</a:t>
            </a:r>
          </a:p>
        </p:txBody>
      </p:sp>
      <p:sp>
        <p:nvSpPr>
          <p:cNvPr id="14377" name="Text Box 43"/>
          <p:cNvSpPr txBox="1">
            <a:spLocks noChangeArrowheads="1"/>
          </p:cNvSpPr>
          <p:nvPr/>
        </p:nvSpPr>
        <p:spPr bwMode="auto">
          <a:xfrm>
            <a:off x="250825" y="4724400"/>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623</a:t>
            </a:r>
          </a:p>
        </p:txBody>
      </p:sp>
      <p:sp>
        <p:nvSpPr>
          <p:cNvPr id="141356" name="Text Box 44"/>
          <p:cNvSpPr txBox="1">
            <a:spLocks noChangeArrowheads="1"/>
          </p:cNvSpPr>
          <p:nvPr/>
        </p:nvSpPr>
        <p:spPr bwMode="auto">
          <a:xfrm>
            <a:off x="5940425" y="0"/>
            <a:ext cx="1943100" cy="762000"/>
          </a:xfrm>
          <a:prstGeom prst="rect">
            <a:avLst/>
          </a:prstGeom>
          <a:noFill/>
          <a:ln w="12700">
            <a:noFill/>
            <a:miter lim="800000"/>
            <a:headEnd/>
            <a:tailEnd/>
          </a:ln>
          <a:effectLst/>
        </p:spPr>
        <p:txBody>
          <a:bodyPr>
            <a:spAutoFit/>
          </a:bodyPr>
          <a:lstStyle/>
          <a:p>
            <a:pPr eaLnBrk="0" fontAlgn="auto" hangingPunct="0">
              <a:spcBef>
                <a:spcPct val="50000"/>
              </a:spcBef>
              <a:spcAft>
                <a:spcPts val="0"/>
              </a:spcAft>
              <a:defRPr/>
            </a:pPr>
            <a:r>
              <a:rPr kumimoji="0" lang="zh-TW" altLang="en-US" sz="4400" b="1" dirty="0">
                <a:solidFill>
                  <a:srgbClr val="FF9900"/>
                </a:solidFill>
                <a:effectLst>
                  <a:outerShdw blurRad="38100" dist="38100" dir="2700000" algn="tl">
                    <a:srgbClr val="000000"/>
                  </a:outerShdw>
                </a:effectLst>
                <a:latin typeface="Times New Roman" pitchFamily="18" charset="0"/>
                <a:ea typeface="標楷體" pitchFamily="65" charset="-120"/>
              </a:rPr>
              <a:t>穆斯林</a:t>
            </a:r>
          </a:p>
        </p:txBody>
      </p:sp>
      <p:sp>
        <p:nvSpPr>
          <p:cNvPr id="141357" name="Text Box 45"/>
          <p:cNvSpPr txBox="1">
            <a:spLocks noChangeArrowheads="1"/>
          </p:cNvSpPr>
          <p:nvPr/>
        </p:nvSpPr>
        <p:spPr bwMode="auto">
          <a:xfrm>
            <a:off x="2124075" y="0"/>
            <a:ext cx="2089150" cy="762000"/>
          </a:xfrm>
          <a:prstGeom prst="rect">
            <a:avLst/>
          </a:prstGeom>
          <a:noFill/>
          <a:ln w="12700">
            <a:noFill/>
            <a:miter lim="800000"/>
            <a:headEnd/>
            <a:tailEnd/>
          </a:ln>
          <a:effectLst/>
        </p:spPr>
        <p:txBody>
          <a:bodyPr>
            <a:spAutoFit/>
          </a:bodyPr>
          <a:lstStyle/>
          <a:p>
            <a:pPr algn="ctr" eaLnBrk="0" fontAlgn="auto" hangingPunct="0">
              <a:spcBef>
                <a:spcPct val="50000"/>
              </a:spcBef>
              <a:spcAft>
                <a:spcPts val="0"/>
              </a:spcAft>
              <a:defRPr/>
            </a:pPr>
            <a:r>
              <a:rPr kumimoji="0" lang="zh-TW" altLang="en-US" sz="4400" b="1" dirty="0">
                <a:solidFill>
                  <a:srgbClr val="99FF33"/>
                </a:solidFill>
                <a:effectLst>
                  <a:outerShdw blurRad="38100" dist="38100" dir="2700000" algn="tl">
                    <a:srgbClr val="000000"/>
                  </a:outerShdw>
                </a:effectLst>
                <a:latin typeface="Times New Roman" pitchFamily="18" charset="0"/>
                <a:ea typeface="標楷體" pitchFamily="65" charset="-120"/>
              </a:rPr>
              <a:t>拜占庭</a:t>
            </a:r>
          </a:p>
        </p:txBody>
      </p:sp>
      <p:sp>
        <p:nvSpPr>
          <p:cNvPr id="14380" name="Text Box 46"/>
          <p:cNvSpPr txBox="1">
            <a:spLocks noChangeArrowheads="1"/>
          </p:cNvSpPr>
          <p:nvPr/>
        </p:nvSpPr>
        <p:spPr bwMode="auto">
          <a:xfrm>
            <a:off x="250825" y="5300663"/>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624</a:t>
            </a:r>
          </a:p>
        </p:txBody>
      </p:sp>
      <p:sp>
        <p:nvSpPr>
          <p:cNvPr id="14381" name="Text Box 47"/>
          <p:cNvSpPr txBox="1">
            <a:spLocks noChangeArrowheads="1"/>
          </p:cNvSpPr>
          <p:nvPr/>
        </p:nvSpPr>
        <p:spPr bwMode="auto">
          <a:xfrm>
            <a:off x="250825" y="4221163"/>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en-US" altLang="zh-TW" sz="2400" b="1" dirty="0">
                <a:solidFill>
                  <a:srgbClr val="FF0000"/>
                </a:solidFill>
                <a:latin typeface="Times New Roman" pitchFamily="18" charset="0"/>
                <a:ea typeface="標楷體" pitchFamily="65" charset="-120"/>
              </a:rPr>
              <a:t>622</a:t>
            </a:r>
          </a:p>
        </p:txBody>
      </p:sp>
      <p:pic>
        <p:nvPicPr>
          <p:cNvPr id="12"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72400" y="6165304"/>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66429612"/>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bg>
      <p:bgPr>
        <a:solidFill>
          <a:srgbClr val="CC99FF"/>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04850" y="0"/>
            <a:ext cx="7734300" cy="895350"/>
          </a:xfrm>
        </p:spPr>
        <p:txBody>
          <a:bodyPr/>
          <a:lstStyle/>
          <a:p>
            <a:pPr algn="ctr" eaLnBrk="1" hangingPunct="1">
              <a:defRPr/>
            </a:pPr>
            <a:r>
              <a:rPr lang="zh-TW" altLang="en-US" sz="5200" b="1" dirty="0" smtClean="0">
                <a:solidFill>
                  <a:srgbClr val="FFFF00"/>
                </a:solidFill>
                <a:latin typeface="標楷體" pitchFamily="65" charset="-120"/>
                <a:ea typeface="標楷體" pitchFamily="65" charset="-120"/>
              </a:rPr>
              <a:t>預言羅馬人反敗為勝</a:t>
            </a:r>
          </a:p>
        </p:txBody>
      </p:sp>
      <p:sp>
        <p:nvSpPr>
          <p:cNvPr id="50179" name="Rectangle 3"/>
          <p:cNvSpPr>
            <a:spLocks noGrp="1" noChangeArrowheads="1"/>
          </p:cNvSpPr>
          <p:nvPr>
            <p:ph type="body" idx="1"/>
          </p:nvPr>
        </p:nvSpPr>
        <p:spPr>
          <a:xfrm>
            <a:off x="611188" y="3121025"/>
            <a:ext cx="7772400" cy="2233613"/>
          </a:xfrm>
        </p:spPr>
        <p:txBody>
          <a:bodyPr/>
          <a:lstStyle/>
          <a:p>
            <a:pPr marL="449263" indent="-449263" eaLnBrk="1" hangingPunct="1">
              <a:lnSpc>
                <a:spcPct val="110000"/>
              </a:lnSpc>
              <a:buFont typeface="Monotype Sorts" pitchFamily="2" charset="2"/>
              <a:buNone/>
              <a:defRPr/>
            </a:pP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羅馬</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人已敗北於最近</a:t>
            </a:r>
            <a:r>
              <a:rPr lang="zh-TW" altLang="en-US" b="1" baseline="30000"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i="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低</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）的地方。他們既敗之後，將</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獲勝利於數</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年之間</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。以前和以後，凡事歸真主主持。在那日，信道的人將要歡喜 。」</a:t>
            </a:r>
          </a:p>
        </p:txBody>
      </p:sp>
      <p:sp>
        <p:nvSpPr>
          <p:cNvPr id="15364" name="Text Box 4"/>
          <p:cNvSpPr txBox="1">
            <a:spLocks noChangeArrowheads="1"/>
          </p:cNvSpPr>
          <p:nvPr/>
        </p:nvSpPr>
        <p:spPr bwMode="auto">
          <a:xfrm>
            <a:off x="611188" y="5589588"/>
            <a:ext cx="3733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pPr>
            <a:r>
              <a:rPr lang="en-US" altLang="zh-TW">
                <a:solidFill>
                  <a:srgbClr val="0033CC"/>
                </a:solidFill>
                <a:latin typeface="Times New Roman" pitchFamily="18" charset="0"/>
                <a:ea typeface="標楷體" pitchFamily="65" charset="-120"/>
              </a:rPr>
              <a:t>Harun Yahya, Miracles of the Qur’an, Turkey, 2001.   p.68 - 71</a:t>
            </a:r>
          </a:p>
        </p:txBody>
      </p:sp>
      <p:sp>
        <p:nvSpPr>
          <p:cNvPr id="2" name="文字方塊 1"/>
          <p:cNvSpPr txBox="1">
            <a:spLocks noChangeArrowheads="1"/>
          </p:cNvSpPr>
          <p:nvPr/>
        </p:nvSpPr>
        <p:spPr bwMode="auto">
          <a:xfrm>
            <a:off x="4716463" y="5589588"/>
            <a:ext cx="41767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HK" sz="2400">
                <a:solidFill>
                  <a:srgbClr val="0033CC"/>
                </a:solidFill>
              </a:rPr>
              <a:t>[*</a:t>
            </a:r>
            <a:r>
              <a:rPr lang="en-US" altLang="zh-HK" sz="2400">
                <a:solidFill>
                  <a:srgbClr val="FFFFFF"/>
                </a:solidFill>
              </a:rPr>
              <a:t>         </a:t>
            </a:r>
            <a:r>
              <a:rPr lang="en-US" altLang="zh-HK" sz="2400">
                <a:solidFill>
                  <a:srgbClr val="0033CC"/>
                </a:solidFill>
              </a:rPr>
              <a:t>(</a:t>
            </a:r>
            <a:r>
              <a:rPr lang="en-US" altLang="zh-HK" sz="2400" i="1">
                <a:solidFill>
                  <a:srgbClr val="0033CC"/>
                </a:solidFill>
              </a:rPr>
              <a:t>adna</a:t>
            </a:r>
            <a:r>
              <a:rPr lang="en-US" altLang="zh-HK" sz="2400">
                <a:solidFill>
                  <a:srgbClr val="0033CC"/>
                </a:solidFill>
              </a:rPr>
              <a:t>) </a:t>
            </a:r>
            <a:r>
              <a:rPr lang="zh-HK" altLang="en-US" sz="2400">
                <a:solidFill>
                  <a:srgbClr val="0033CC"/>
                </a:solidFill>
              </a:rPr>
              <a:t>：近或低  </a:t>
            </a:r>
            <a:r>
              <a:rPr lang="en-US" altLang="zh-HK" sz="2400">
                <a:solidFill>
                  <a:srgbClr val="0033CC"/>
                </a:solidFill>
              </a:rPr>
              <a:t>]</a:t>
            </a:r>
            <a:endParaRPr lang="zh-HK" altLang="en-US" sz="2400">
              <a:solidFill>
                <a:srgbClr val="0033CC"/>
              </a:solidFill>
            </a:endParaRPr>
          </a:p>
        </p:txBody>
      </p:sp>
      <p:pic>
        <p:nvPicPr>
          <p:cNvPr id="3" name="圖片 2"/>
          <p:cNvPicPr>
            <a:picLocks noChangeAspect="1"/>
          </p:cNvPicPr>
          <p:nvPr/>
        </p:nvPicPr>
        <p:blipFill>
          <a:blip r:embed="rId3" cstate="print">
            <a:grayscl/>
            <a:biLevel thresh="50000"/>
            <a:extLst>
              <a:ext uri="{28A0092B-C50C-407E-A947-70E740481C1C}">
                <a14:useLocalDpi xmlns:a14="http://schemas.microsoft.com/office/drawing/2010/main" xmlns="" val="0"/>
              </a:ext>
            </a:extLst>
          </a:blip>
          <a:srcRect/>
          <a:stretch>
            <a:fillRect/>
          </a:stretch>
        </p:blipFill>
        <p:spPr bwMode="auto">
          <a:xfrm>
            <a:off x="5076825" y="5549900"/>
            <a:ext cx="62071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2" descr="http://www.everyayah.com/data/images_png/30_3.pn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950" y="908050"/>
            <a:ext cx="7027863"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4" descr="http://www.everyayah.com/data/images_png/30_2.png">
            <a:hlinkClick r:id="rId6"/>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772275" y="908050"/>
            <a:ext cx="2346325"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5697538" y="5013325"/>
            <a:ext cx="2647950" cy="498475"/>
          </a:xfrm>
          <a:prstGeom prst="rect">
            <a:avLst/>
          </a:prstGeom>
        </p:spPr>
        <p:txBody>
          <a:bodyPr wrap="none">
            <a:spAutoFit/>
          </a:bodyPr>
          <a:lstStyle/>
          <a:p>
            <a:pPr>
              <a:lnSpc>
                <a:spcPct val="110000"/>
              </a:lnSpc>
              <a:defRPr/>
            </a:pPr>
            <a:r>
              <a:rPr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古蘭經 </a:t>
            </a:r>
            <a:r>
              <a:rPr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30</a:t>
            </a:r>
            <a:r>
              <a:rPr lang="zh-TW" altLang="en-US"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2-4)</a:t>
            </a:r>
          </a:p>
        </p:txBody>
      </p:sp>
      <p:sp>
        <p:nvSpPr>
          <p:cNvPr id="6" name="圓角矩形 5"/>
          <p:cNvSpPr/>
          <p:nvPr/>
        </p:nvSpPr>
        <p:spPr>
          <a:xfrm>
            <a:off x="5873750" y="836613"/>
            <a:ext cx="504825" cy="879475"/>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solidFill>
                <a:srgbClr val="FFFFFF"/>
              </a:solidFill>
            </a:endParaRPr>
          </a:p>
        </p:txBody>
      </p:sp>
      <p:sp>
        <p:nvSpPr>
          <p:cNvPr id="13" name="圓角矩形 12"/>
          <p:cNvSpPr/>
          <p:nvPr/>
        </p:nvSpPr>
        <p:spPr>
          <a:xfrm>
            <a:off x="4973638" y="887413"/>
            <a:ext cx="854075" cy="85407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solidFill>
                <a:srgbClr val="FFFFFF"/>
              </a:solidFill>
            </a:endParaRPr>
          </a:p>
        </p:txBody>
      </p:sp>
      <p:sp>
        <p:nvSpPr>
          <p:cNvPr id="8" name="文字方塊 7"/>
          <p:cNvSpPr txBox="1"/>
          <p:nvPr/>
        </p:nvSpPr>
        <p:spPr>
          <a:xfrm>
            <a:off x="5730875" y="1695450"/>
            <a:ext cx="790575" cy="400050"/>
          </a:xfrm>
          <a:prstGeom prst="rect">
            <a:avLst/>
          </a:prstGeom>
          <a:noFill/>
        </p:spPr>
        <p:txBody>
          <a:bodyPr>
            <a:spAutoFit/>
          </a:bodyPr>
          <a:lstStyle/>
          <a:p>
            <a:pPr>
              <a:defRPr/>
            </a:pPr>
            <a:r>
              <a:rPr lang="zh-HK" altLang="en-US" sz="2000" b="1" dirty="0">
                <a:solidFill>
                  <a:srgbClr val="FFFFFF"/>
                </a:solidFill>
                <a:effectLst>
                  <a:outerShdw blurRad="38100" dist="38100" dir="2700000" algn="tl">
                    <a:srgbClr val="000000">
                      <a:alpha val="43137"/>
                    </a:srgbClr>
                  </a:outerShdw>
                </a:effectLst>
                <a:latin typeface="Arial" charset="0"/>
              </a:rPr>
              <a:t>近</a:t>
            </a:r>
            <a:r>
              <a:rPr lang="en-US" altLang="zh-HK" sz="2000" b="1" dirty="0">
                <a:solidFill>
                  <a:srgbClr val="FFFFFF"/>
                </a:solidFill>
                <a:effectLst>
                  <a:outerShdw blurRad="38100" dist="38100" dir="2700000" algn="tl">
                    <a:srgbClr val="000000">
                      <a:alpha val="43137"/>
                    </a:srgbClr>
                  </a:outerShdw>
                </a:effectLst>
                <a:latin typeface="Arial" charset="0"/>
              </a:rPr>
              <a:t>/</a:t>
            </a:r>
            <a:r>
              <a:rPr lang="zh-HK" altLang="en-US" sz="2000" b="1" dirty="0">
                <a:solidFill>
                  <a:srgbClr val="FFFFFF"/>
                </a:solidFill>
                <a:effectLst>
                  <a:outerShdw blurRad="38100" dist="38100" dir="2700000" algn="tl">
                    <a:srgbClr val="000000">
                      <a:alpha val="43137"/>
                    </a:srgbClr>
                  </a:outerShdw>
                </a:effectLst>
                <a:latin typeface="Arial" charset="0"/>
              </a:rPr>
              <a:t>低</a:t>
            </a:r>
          </a:p>
        </p:txBody>
      </p:sp>
      <p:sp>
        <p:nvSpPr>
          <p:cNvPr id="9" name="文字方塊 8"/>
          <p:cNvSpPr txBox="1"/>
          <p:nvPr/>
        </p:nvSpPr>
        <p:spPr>
          <a:xfrm>
            <a:off x="5041900" y="1695450"/>
            <a:ext cx="647700" cy="400050"/>
          </a:xfrm>
          <a:prstGeom prst="rect">
            <a:avLst/>
          </a:prstGeom>
          <a:noFill/>
        </p:spPr>
        <p:txBody>
          <a:bodyPr>
            <a:spAutoFit/>
          </a:bodyPr>
          <a:lstStyle/>
          <a:p>
            <a:pPr algn="ctr">
              <a:defRPr/>
            </a:pPr>
            <a:r>
              <a:rPr lang="zh-HK" altLang="en-US" sz="2000" b="1" dirty="0">
                <a:solidFill>
                  <a:srgbClr val="FFFFFF"/>
                </a:solidFill>
                <a:effectLst>
                  <a:outerShdw blurRad="38100" dist="38100" dir="2700000" algn="tl">
                    <a:srgbClr val="000000">
                      <a:alpha val="43137"/>
                    </a:srgbClr>
                  </a:outerShdw>
                </a:effectLst>
                <a:latin typeface="Arial" charset="0"/>
              </a:rPr>
              <a:t>地</a:t>
            </a:r>
          </a:p>
        </p:txBody>
      </p:sp>
      <p:pic>
        <p:nvPicPr>
          <p:cNvPr id="15374"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85788" y="1741488"/>
            <a:ext cx="8413750" cy="115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75" name="Picture 1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07950" y="1952625"/>
            <a:ext cx="1008063"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690163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dissolve">
                                      <p:cBhvr>
                                        <p:cTn id="16" dur="500"/>
                                        <p:tgtEl>
                                          <p:spTgt spid="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bg>
      <p:bgPr>
        <a:solidFill>
          <a:srgbClr val="CC99FF"/>
        </a:solidFill>
        <a:effectLst/>
      </p:bgPr>
    </p:bg>
    <p:spTree>
      <p:nvGrpSpPr>
        <p:cNvPr id="1" name=""/>
        <p:cNvGrpSpPr/>
        <p:nvPr/>
      </p:nvGrpSpPr>
      <p:grpSpPr>
        <a:xfrm>
          <a:off x="0" y="0"/>
          <a:ext cx="0" cy="0"/>
          <a:chOff x="0" y="0"/>
          <a:chExt cx="0" cy="0"/>
        </a:xfrm>
      </p:grpSpPr>
      <p:graphicFrame>
        <p:nvGraphicFramePr>
          <p:cNvPr id="16386" name="Object 2">
            <a:hlinkClick r:id="" action="ppaction://ole?verb=0"/>
          </p:cNvPr>
          <p:cNvGraphicFramePr>
            <a:graphicFrameLocks/>
          </p:cNvGraphicFramePr>
          <p:nvPr/>
        </p:nvGraphicFramePr>
        <p:xfrm>
          <a:off x="1676400" y="0"/>
          <a:ext cx="5472113" cy="6781800"/>
        </p:xfrm>
        <a:graphic>
          <a:graphicData uri="http://schemas.openxmlformats.org/presentationml/2006/ole">
            <p:oleObj spid="_x0000_s20486" name="多媒體項目" r:id="rId4" imgW="3795480" imgH="4711680" progId="">
              <p:embed/>
            </p:oleObj>
          </a:graphicData>
        </a:graphic>
      </p:graphicFrame>
      <p:sp>
        <p:nvSpPr>
          <p:cNvPr id="16387" name="Rectangle 3"/>
          <p:cNvSpPr>
            <a:spLocks noChangeArrowheads="1"/>
          </p:cNvSpPr>
          <p:nvPr/>
        </p:nvSpPr>
        <p:spPr bwMode="auto">
          <a:xfrm>
            <a:off x="3881438" y="376238"/>
            <a:ext cx="1609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zh-TW" altLang="en-US" sz="2400" b="1">
                <a:solidFill>
                  <a:srgbClr val="000000"/>
                </a:solidFill>
                <a:latin typeface="Times New Roman" pitchFamily="18" charset="0"/>
                <a:ea typeface="標楷體" pitchFamily="65" charset="-120"/>
              </a:rPr>
              <a:t>阿塞拜彊</a:t>
            </a:r>
          </a:p>
        </p:txBody>
      </p:sp>
      <p:sp>
        <p:nvSpPr>
          <p:cNvPr id="16388" name="Rectangle 4"/>
          <p:cNvSpPr>
            <a:spLocks noChangeArrowheads="1"/>
          </p:cNvSpPr>
          <p:nvPr/>
        </p:nvSpPr>
        <p:spPr bwMode="auto">
          <a:xfrm>
            <a:off x="5176838" y="1519238"/>
            <a:ext cx="1152525"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en-US" altLang="zh-TW" sz="2400" b="1">
                <a:solidFill>
                  <a:srgbClr val="FFFFFF"/>
                </a:solidFill>
                <a:latin typeface="Times New Roman" pitchFamily="18" charset="0"/>
                <a:ea typeface="標楷體" pitchFamily="65" charset="-120"/>
              </a:rPr>
              <a:t> </a:t>
            </a:r>
            <a:r>
              <a:rPr lang="zh-TW" altLang="en-US" sz="2400" b="1">
                <a:solidFill>
                  <a:srgbClr val="FFFFFF"/>
                </a:solidFill>
                <a:latin typeface="Times New Roman" pitchFamily="18" charset="0"/>
                <a:ea typeface="標楷體" pitchFamily="65" charset="-120"/>
              </a:rPr>
              <a:t>伊 朗</a:t>
            </a:r>
          </a:p>
          <a:p>
            <a:pPr defTabSz="762000" eaLnBrk="0" hangingPunct="0">
              <a:spcBef>
                <a:spcPct val="50000"/>
              </a:spcBef>
            </a:pPr>
            <a:r>
              <a:rPr lang="en-US" altLang="zh-TW" sz="2400" b="1">
                <a:solidFill>
                  <a:srgbClr val="FFFFFF"/>
                </a:solidFill>
                <a:latin typeface="Times New Roman" pitchFamily="18" charset="0"/>
                <a:ea typeface="標楷體" pitchFamily="65" charset="-120"/>
              </a:rPr>
              <a:t>(</a:t>
            </a:r>
            <a:r>
              <a:rPr lang="zh-TW" altLang="en-US" sz="2400" b="1">
                <a:solidFill>
                  <a:srgbClr val="FFFFFF"/>
                </a:solidFill>
                <a:latin typeface="Times New Roman" pitchFamily="18" charset="0"/>
                <a:ea typeface="標楷體" pitchFamily="65" charset="-120"/>
              </a:rPr>
              <a:t>波  斯</a:t>
            </a:r>
            <a:r>
              <a:rPr lang="en-US" altLang="zh-TW" sz="2400" b="1">
                <a:solidFill>
                  <a:srgbClr val="FFFFFF"/>
                </a:solidFill>
                <a:latin typeface="Times New Roman" pitchFamily="18" charset="0"/>
                <a:ea typeface="標楷體" pitchFamily="65" charset="-120"/>
              </a:rPr>
              <a:t>)</a:t>
            </a:r>
          </a:p>
        </p:txBody>
      </p:sp>
      <p:sp>
        <p:nvSpPr>
          <p:cNvPr id="16389" name="Rectangle 5"/>
          <p:cNvSpPr>
            <a:spLocks noChangeArrowheads="1"/>
          </p:cNvSpPr>
          <p:nvPr/>
        </p:nvSpPr>
        <p:spPr bwMode="auto">
          <a:xfrm>
            <a:off x="2819400" y="1371600"/>
            <a:ext cx="914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TW" altLang="en-US">
              <a:solidFill>
                <a:srgbClr val="FFFFFF"/>
              </a:solidFill>
            </a:endParaRPr>
          </a:p>
        </p:txBody>
      </p:sp>
      <p:sp>
        <p:nvSpPr>
          <p:cNvPr id="16390" name="Rectangle 6"/>
          <p:cNvSpPr>
            <a:spLocks noChangeArrowheads="1"/>
          </p:cNvSpPr>
          <p:nvPr/>
        </p:nvSpPr>
        <p:spPr bwMode="auto">
          <a:xfrm>
            <a:off x="1824038" y="1062038"/>
            <a:ext cx="1152525" cy="893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lnSpc>
                <a:spcPct val="45000"/>
              </a:lnSpc>
              <a:spcBef>
                <a:spcPct val="50000"/>
              </a:spcBef>
            </a:pPr>
            <a:r>
              <a:rPr lang="zh-TW" altLang="en-US" sz="1600" b="1">
                <a:solidFill>
                  <a:srgbClr val="000000"/>
                </a:solidFill>
                <a:latin typeface="標楷體" pitchFamily="65" charset="-120"/>
                <a:ea typeface="標楷體" pitchFamily="65" charset="-120"/>
              </a:rPr>
              <a:t>巴</a:t>
            </a:r>
            <a:endParaRPr lang="zh-TW" altLang="en-US" sz="1600" b="1">
              <a:solidFill>
                <a:srgbClr val="FFFFFF"/>
              </a:solidFill>
              <a:latin typeface="標楷體" pitchFamily="65" charset="-120"/>
              <a:ea typeface="標楷體" pitchFamily="65" charset="-120"/>
            </a:endParaRPr>
          </a:p>
          <a:p>
            <a:pPr defTabSz="762000" eaLnBrk="0" hangingPunct="0">
              <a:lnSpc>
                <a:spcPct val="45000"/>
              </a:lnSpc>
              <a:spcBef>
                <a:spcPct val="50000"/>
              </a:spcBef>
            </a:pPr>
            <a:r>
              <a:rPr lang="zh-TW" altLang="en-US" sz="1600" b="1">
                <a:solidFill>
                  <a:srgbClr val="000000"/>
                </a:solidFill>
                <a:latin typeface="標楷體" pitchFamily="65" charset="-120"/>
                <a:ea typeface="標楷體" pitchFamily="65" charset="-120"/>
              </a:rPr>
              <a:t>勒</a:t>
            </a:r>
          </a:p>
          <a:p>
            <a:pPr defTabSz="762000" eaLnBrk="0" hangingPunct="0">
              <a:lnSpc>
                <a:spcPct val="45000"/>
              </a:lnSpc>
              <a:spcBef>
                <a:spcPct val="50000"/>
              </a:spcBef>
            </a:pPr>
            <a:r>
              <a:rPr lang="zh-TW" altLang="en-US" sz="1600" b="1">
                <a:solidFill>
                  <a:srgbClr val="000000"/>
                </a:solidFill>
                <a:latin typeface="標楷體" pitchFamily="65" charset="-120"/>
                <a:ea typeface="標楷體" pitchFamily="65" charset="-120"/>
              </a:rPr>
              <a:t>斯</a:t>
            </a:r>
          </a:p>
          <a:p>
            <a:pPr defTabSz="762000" eaLnBrk="0" hangingPunct="0">
              <a:lnSpc>
                <a:spcPct val="45000"/>
              </a:lnSpc>
              <a:spcBef>
                <a:spcPct val="50000"/>
              </a:spcBef>
            </a:pPr>
            <a:r>
              <a:rPr lang="zh-TW" altLang="en-US" sz="1600" b="1">
                <a:solidFill>
                  <a:srgbClr val="000000"/>
                </a:solidFill>
                <a:latin typeface="標楷體" pitchFamily="65" charset="-120"/>
                <a:ea typeface="標楷體" pitchFamily="65" charset="-120"/>
              </a:rPr>
              <a:t>坦</a:t>
            </a:r>
          </a:p>
        </p:txBody>
      </p:sp>
      <p:sp>
        <p:nvSpPr>
          <p:cNvPr id="16391" name="Rectangle 7"/>
          <p:cNvSpPr>
            <a:spLocks noChangeArrowheads="1"/>
          </p:cNvSpPr>
          <p:nvPr/>
        </p:nvSpPr>
        <p:spPr bwMode="auto">
          <a:xfrm>
            <a:off x="2890838" y="2814638"/>
            <a:ext cx="92392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zh-TW" altLang="en-US" sz="2000" b="1">
                <a:solidFill>
                  <a:srgbClr val="500093"/>
                </a:solidFill>
                <a:latin typeface="Times New Roman" pitchFamily="18" charset="0"/>
                <a:ea typeface="標楷體" pitchFamily="65" charset="-120"/>
              </a:rPr>
              <a:t>約旦</a:t>
            </a:r>
          </a:p>
        </p:txBody>
      </p:sp>
      <p:sp>
        <p:nvSpPr>
          <p:cNvPr id="16392" name="Rectangle 8"/>
          <p:cNvSpPr>
            <a:spLocks noChangeArrowheads="1"/>
          </p:cNvSpPr>
          <p:nvPr/>
        </p:nvSpPr>
        <p:spPr bwMode="auto">
          <a:xfrm>
            <a:off x="3119438" y="3652838"/>
            <a:ext cx="130492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buClr>
                <a:srgbClr val="CF0E30"/>
              </a:buClr>
              <a:buSzPct val="140000"/>
              <a:buFontTx/>
              <a:buChar char="•"/>
            </a:pPr>
            <a:r>
              <a:rPr lang="zh-TW" altLang="en-US" sz="2000" b="1" i="1">
                <a:solidFill>
                  <a:srgbClr val="500093"/>
                </a:solidFill>
                <a:latin typeface="Times New Roman" pitchFamily="18" charset="0"/>
                <a:ea typeface="標楷體" pitchFamily="65" charset="-120"/>
              </a:rPr>
              <a:t>麥地那</a:t>
            </a:r>
          </a:p>
        </p:txBody>
      </p:sp>
      <p:sp>
        <p:nvSpPr>
          <p:cNvPr id="16393" name="Rectangle 9"/>
          <p:cNvSpPr>
            <a:spLocks noChangeArrowheads="1"/>
          </p:cNvSpPr>
          <p:nvPr/>
        </p:nvSpPr>
        <p:spPr bwMode="auto">
          <a:xfrm>
            <a:off x="3652838" y="4567238"/>
            <a:ext cx="107632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buClr>
                <a:srgbClr val="CF0E30"/>
              </a:buClr>
              <a:buSzPct val="140000"/>
              <a:buFontTx/>
              <a:buChar char="•"/>
            </a:pPr>
            <a:r>
              <a:rPr lang="zh-TW" altLang="en-US" sz="2000" b="1" i="1">
                <a:solidFill>
                  <a:srgbClr val="500093"/>
                </a:solidFill>
                <a:latin typeface="Times New Roman" pitchFamily="18" charset="0"/>
                <a:ea typeface="標楷體" pitchFamily="65" charset="-120"/>
              </a:rPr>
              <a:t>麥加</a:t>
            </a:r>
          </a:p>
        </p:txBody>
      </p:sp>
      <p:sp>
        <p:nvSpPr>
          <p:cNvPr id="16394" name="Rectangle 10"/>
          <p:cNvSpPr>
            <a:spLocks noChangeArrowheads="1"/>
          </p:cNvSpPr>
          <p:nvPr/>
        </p:nvSpPr>
        <p:spPr bwMode="auto">
          <a:xfrm>
            <a:off x="2586038" y="6319838"/>
            <a:ext cx="160972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zh-TW" altLang="en-US" sz="2000" b="1">
                <a:solidFill>
                  <a:srgbClr val="FFFFFF"/>
                </a:solidFill>
                <a:latin typeface="Times New Roman" pitchFamily="18" charset="0"/>
                <a:ea typeface="標楷體" pitchFamily="65" charset="-120"/>
              </a:rPr>
              <a:t>亞比西尼亞</a:t>
            </a:r>
          </a:p>
        </p:txBody>
      </p:sp>
      <p:sp>
        <p:nvSpPr>
          <p:cNvPr id="16395" name="Line 11"/>
          <p:cNvSpPr>
            <a:spLocks noChangeShapeType="1"/>
          </p:cNvSpPr>
          <p:nvPr/>
        </p:nvSpPr>
        <p:spPr bwMode="auto">
          <a:xfrm>
            <a:off x="2133600" y="1676400"/>
            <a:ext cx="15240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zh-HK" altLang="en-US">
              <a:solidFill>
                <a:srgbClr val="FFFFFF"/>
              </a:solidFill>
            </a:endParaRPr>
          </a:p>
        </p:txBody>
      </p:sp>
      <p:sp>
        <p:nvSpPr>
          <p:cNvPr id="16396" name="Line 12"/>
          <p:cNvSpPr>
            <a:spLocks noChangeShapeType="1"/>
          </p:cNvSpPr>
          <p:nvPr/>
        </p:nvSpPr>
        <p:spPr bwMode="auto">
          <a:xfrm flipH="1" flipV="1">
            <a:off x="2584450" y="2432050"/>
            <a:ext cx="546100" cy="3937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zh-HK" altLang="en-US">
              <a:solidFill>
                <a:srgbClr val="FFFFFF"/>
              </a:solidFill>
            </a:endParaRPr>
          </a:p>
        </p:txBody>
      </p:sp>
      <p:sp>
        <p:nvSpPr>
          <p:cNvPr id="16397" name="Rectangle 13"/>
          <p:cNvSpPr>
            <a:spLocks noChangeArrowheads="1"/>
          </p:cNvSpPr>
          <p:nvPr/>
        </p:nvSpPr>
        <p:spPr bwMode="auto">
          <a:xfrm>
            <a:off x="3271838" y="1976438"/>
            <a:ext cx="11525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zh-TW" altLang="en-US" sz="2400" b="1">
                <a:solidFill>
                  <a:srgbClr val="FFFFFF"/>
                </a:solidFill>
                <a:latin typeface="Times New Roman" pitchFamily="18" charset="0"/>
                <a:ea typeface="標楷體" pitchFamily="65" charset="-120"/>
              </a:rPr>
              <a:t>伊拉克</a:t>
            </a:r>
          </a:p>
        </p:txBody>
      </p:sp>
      <p:sp>
        <p:nvSpPr>
          <p:cNvPr id="16398" name="Rectangle 14"/>
          <p:cNvSpPr>
            <a:spLocks noChangeArrowheads="1"/>
          </p:cNvSpPr>
          <p:nvPr/>
        </p:nvSpPr>
        <p:spPr bwMode="auto">
          <a:xfrm>
            <a:off x="2586038" y="1290638"/>
            <a:ext cx="1152525" cy="36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762000" eaLnBrk="0" hangingPunct="0">
              <a:spcBef>
                <a:spcPct val="50000"/>
              </a:spcBef>
            </a:pPr>
            <a:r>
              <a:rPr lang="zh-TW" altLang="en-US" b="1">
                <a:solidFill>
                  <a:srgbClr val="500093"/>
                </a:solidFill>
                <a:latin typeface="Times New Roman" pitchFamily="18" charset="0"/>
                <a:ea typeface="標楷體" pitchFamily="65" charset="-120"/>
              </a:rPr>
              <a:t>敘利亞</a:t>
            </a:r>
          </a:p>
        </p:txBody>
      </p:sp>
      <p:sp>
        <p:nvSpPr>
          <p:cNvPr id="16399" name="Line 15"/>
          <p:cNvSpPr>
            <a:spLocks noChangeShapeType="1"/>
          </p:cNvSpPr>
          <p:nvPr/>
        </p:nvSpPr>
        <p:spPr bwMode="auto">
          <a:xfrm>
            <a:off x="2139950" y="1682750"/>
            <a:ext cx="139700" cy="6731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zh-HK" altLang="en-US">
              <a:solidFill>
                <a:srgbClr val="FFFFFF"/>
              </a:solidFill>
            </a:endParaRPr>
          </a:p>
        </p:txBody>
      </p:sp>
      <p:sp>
        <p:nvSpPr>
          <p:cNvPr id="2" name="橢圓 1"/>
          <p:cNvSpPr/>
          <p:nvPr/>
        </p:nvSpPr>
        <p:spPr>
          <a:xfrm rot="3126233">
            <a:off x="2056606" y="638969"/>
            <a:ext cx="1436688" cy="28321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solidFill>
                <a:srgbClr val="FFFFFF"/>
              </a:solidFill>
            </a:endParaRPr>
          </a:p>
        </p:txBody>
      </p:sp>
    </p:spTree>
    <p:extLst>
      <p:ext uri="{BB962C8B-B14F-4D97-AF65-F5344CB8AC3E}">
        <p14:creationId xmlns:p14="http://schemas.microsoft.com/office/powerpoint/2010/main" xmlns="" val="18872449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7410" name="Picture 2" descr="Dead Sea"/>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0" y="0"/>
            <a:ext cx="91439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AutoShape 3"/>
          <p:cNvSpPr>
            <a:spLocks noChangeArrowheads="1"/>
          </p:cNvSpPr>
          <p:nvPr/>
        </p:nvSpPr>
        <p:spPr bwMode="auto">
          <a:xfrm>
            <a:off x="3124200" y="2895600"/>
            <a:ext cx="76200" cy="76200"/>
          </a:xfrm>
          <a:prstGeom prst="wedgeRectCallout">
            <a:avLst>
              <a:gd name="adj1" fmla="val -43750"/>
              <a:gd name="adj2" fmla="val 70000"/>
            </a:avLst>
          </a:prstGeom>
          <a:solidFill>
            <a:srgbClr val="AA69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wrap="none" anchor="ctr">
            <a:spAutoFit/>
          </a:bodyPr>
          <a:lstStyle/>
          <a:p>
            <a:pPr algn="ctr" eaLnBrk="0" hangingPunct="0">
              <a:spcBef>
                <a:spcPct val="50000"/>
              </a:spcBef>
            </a:pPr>
            <a:endParaRPr lang="zh-TW" altLang="zh-TW" sz="5400">
              <a:solidFill>
                <a:srgbClr val="F6BF69"/>
              </a:solidFill>
              <a:latin typeface="標楷體" pitchFamily="65" charset="-120"/>
              <a:ea typeface="標楷體" pitchFamily="65" charset="-120"/>
            </a:endParaRPr>
          </a:p>
        </p:txBody>
      </p:sp>
      <p:sp>
        <p:nvSpPr>
          <p:cNvPr id="130052" name="AutoShape 4"/>
          <p:cNvSpPr>
            <a:spLocks noChangeArrowheads="1"/>
          </p:cNvSpPr>
          <p:nvPr/>
        </p:nvSpPr>
        <p:spPr bwMode="auto">
          <a:xfrm>
            <a:off x="5435600" y="1341438"/>
            <a:ext cx="1006475" cy="685800"/>
          </a:xfrm>
          <a:prstGeom prst="wedgeRectCallout">
            <a:avLst>
              <a:gd name="adj1" fmla="val -132491"/>
              <a:gd name="adj2" fmla="val 231713"/>
            </a:avLst>
          </a:prstGeom>
          <a:solidFill>
            <a:srgbClr val="AA69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pPr algn="ctr" eaLnBrk="0" hangingPunct="0">
              <a:spcBef>
                <a:spcPct val="50000"/>
              </a:spcBef>
            </a:pPr>
            <a:endParaRPr lang="zh-TW" altLang="zh-TW" sz="5400">
              <a:solidFill>
                <a:srgbClr val="F6BF69"/>
              </a:solidFill>
              <a:latin typeface="標楷體" pitchFamily="65" charset="-120"/>
              <a:ea typeface="標楷體" pitchFamily="65" charset="-120"/>
            </a:endParaRPr>
          </a:p>
        </p:txBody>
      </p:sp>
      <p:pic>
        <p:nvPicPr>
          <p:cNvPr id="130053" name="Picture 5" descr="lowest poin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750" y="231775"/>
            <a:ext cx="860425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2" descr="House - Cartoon 2">
            <a:hlinkClick r:id="rId5" action="ppaction://hlinksldjump"/>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01013" y="6165850"/>
            <a:ext cx="576262"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5434600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strips(upRight)">
                                      <p:cBhvr>
                                        <p:cTn id="7" dur="1000"/>
                                        <p:tgtEl>
                                          <p:spTgt spid="130052"/>
                                        </p:tgtEl>
                                      </p:cBhvr>
                                    </p:animEffect>
                                  </p:childTnLst>
                                </p:cTn>
                              </p:par>
                              <p:par>
                                <p:cTn id="8" presetID="9"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dissolve">
                                      <p:cBhvr>
                                        <p:cTn id="10" dur="1000"/>
                                        <p:tgtEl>
                                          <p:spTgt spid="130053"/>
                                        </p:tgtEl>
                                      </p:cBhvr>
                                    </p:animEffect>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7414"/>
                                        </p:tgtEl>
                                        <p:attrNameLst>
                                          <p:attrName>style.visibility</p:attrName>
                                        </p:attrNameLst>
                                      </p:cBhvr>
                                      <p:to>
                                        <p:strVal val="visible"/>
                                      </p:to>
                                    </p:set>
                                    <p:animEffect transition="in" filter="dissolve">
                                      <p:cBhvr>
                                        <p:cTn id="14"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10"/>
          <p:cNvSpPr>
            <a:spLocks noGrp="1" noChangeArrowheads="1"/>
          </p:cNvSpPr>
          <p:nvPr>
            <p:ph type="title"/>
          </p:nvPr>
        </p:nvSpPr>
        <p:spPr>
          <a:xfrm>
            <a:off x="2071688" y="357188"/>
            <a:ext cx="5000625" cy="1143000"/>
          </a:xfrm>
        </p:spPr>
        <p:txBody>
          <a:bodyPr/>
          <a:lstStyle/>
          <a:p>
            <a:pPr algn="ctr" eaLnBrk="1" hangingPunct="1">
              <a:defRPr/>
            </a:pPr>
            <a:r>
              <a:rPr lang="zh-TW" altLang="en-US" sz="6000" b="1" dirty="0" smtClean="0">
                <a:solidFill>
                  <a:schemeClr val="hlink"/>
                </a:solidFill>
                <a:ea typeface="標楷體" pitchFamily="65" charset="-120"/>
              </a:rPr>
              <a:t>法老王的結局</a:t>
            </a:r>
          </a:p>
        </p:txBody>
      </p:sp>
      <p:pic>
        <p:nvPicPr>
          <p:cNvPr id="2" name="musa&amp;Pharaoh.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78645" y="1772816"/>
            <a:ext cx="8128000" cy="4572000"/>
          </a:xfrm>
          <a:prstGeom prst="rect">
            <a:avLst/>
          </a:prstGeom>
        </p:spPr>
      </p:pic>
    </p:spTree>
    <p:extLst>
      <p:ext uri="{BB962C8B-B14F-4D97-AF65-F5344CB8AC3E}">
        <p14:creationId xmlns:p14="http://schemas.microsoft.com/office/powerpoint/2010/main" xmlns="" val="2002824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85750" y="1500188"/>
            <a:ext cx="813752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5125" indent="-365125"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spcBef>
                <a:spcPct val="50000"/>
              </a:spcBef>
            </a:pPr>
            <a:r>
              <a:rPr lang="zh-TW" altLang="en-US" sz="3200" b="1"/>
              <a:t>「埃及人追趕他們，法老一切的馬匹、車輛，和馬兵都跟著下到海中。 」</a:t>
            </a:r>
            <a:r>
              <a:rPr lang="zh-TW" altLang="en-US" sz="2400"/>
              <a:t/>
            </a:r>
            <a:br>
              <a:rPr lang="zh-TW" altLang="en-US" sz="2400"/>
            </a:br>
            <a:endParaRPr lang="zh-TW" altLang="en-US" sz="2400"/>
          </a:p>
        </p:txBody>
      </p:sp>
      <p:sp>
        <p:nvSpPr>
          <p:cNvPr id="18435" name="Text Box 3"/>
          <p:cNvSpPr txBox="1">
            <a:spLocks noChangeArrowheads="1"/>
          </p:cNvSpPr>
          <p:nvPr/>
        </p:nvSpPr>
        <p:spPr bwMode="auto">
          <a:xfrm>
            <a:off x="5643563" y="2786063"/>
            <a:ext cx="25892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400" b="1"/>
              <a:t>(</a:t>
            </a:r>
            <a:r>
              <a:rPr lang="zh-TW" altLang="en-US" sz="2400" b="1"/>
              <a:t>出埃及記 </a:t>
            </a:r>
            <a:r>
              <a:rPr lang="en-US" altLang="zh-TW" sz="2400" b="1"/>
              <a:t>14:23)</a:t>
            </a:r>
          </a:p>
        </p:txBody>
      </p:sp>
      <p:sp>
        <p:nvSpPr>
          <p:cNvPr id="9220" name="Text Box 4"/>
          <p:cNvSpPr txBox="1">
            <a:spLocks noChangeArrowheads="1"/>
          </p:cNvSpPr>
          <p:nvPr/>
        </p:nvSpPr>
        <p:spPr bwMode="auto">
          <a:xfrm>
            <a:off x="285750" y="3857625"/>
            <a:ext cx="8429625"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74638" indent="-274638"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40000"/>
              </a:lnSpc>
              <a:spcBef>
                <a:spcPct val="50000"/>
              </a:spcBef>
            </a:pPr>
            <a:r>
              <a:rPr lang="zh-TW" altLang="en-US" sz="3200" b="1"/>
              <a:t>「水就回流，淹沒了車輛和馬兵。那些跟著以色列人下海法老的全軍，連一個也沒有剩下。</a:t>
            </a:r>
            <a:r>
              <a:rPr lang="en-US" altLang="zh-TW" sz="3200" b="1"/>
              <a:t>…</a:t>
            </a:r>
            <a:r>
              <a:rPr lang="zh-TW" altLang="en-US" sz="3200" b="1"/>
              <a:t>以色列人看見埃及人的死屍都在海邊了。 」</a:t>
            </a:r>
            <a:r>
              <a:rPr lang="zh-TW" altLang="en-US" sz="3200"/>
              <a:t/>
            </a:r>
            <a:br>
              <a:rPr lang="zh-TW" altLang="en-US" sz="3200"/>
            </a:br>
            <a:endParaRPr lang="zh-TW" altLang="en-US" sz="3200"/>
          </a:p>
        </p:txBody>
      </p:sp>
      <p:sp>
        <p:nvSpPr>
          <p:cNvPr id="9221" name="Text Box 5"/>
          <p:cNvSpPr txBox="1">
            <a:spLocks noChangeArrowheads="1"/>
          </p:cNvSpPr>
          <p:nvPr/>
        </p:nvSpPr>
        <p:spPr bwMode="auto">
          <a:xfrm>
            <a:off x="5500688" y="6143625"/>
            <a:ext cx="3092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400" b="1"/>
              <a:t>(</a:t>
            </a:r>
            <a:r>
              <a:rPr lang="zh-TW" altLang="en-US" sz="2400" b="1"/>
              <a:t>出埃及記 </a:t>
            </a:r>
            <a:r>
              <a:rPr lang="en-US" altLang="zh-TW" sz="2400" b="1"/>
              <a:t>14:28-30)</a:t>
            </a:r>
          </a:p>
        </p:txBody>
      </p:sp>
      <p:sp>
        <p:nvSpPr>
          <p:cNvPr id="9" name="Rectangle 10"/>
          <p:cNvSpPr>
            <a:spLocks noGrp="1" noChangeArrowheads="1"/>
          </p:cNvSpPr>
          <p:nvPr>
            <p:ph type="title"/>
          </p:nvPr>
        </p:nvSpPr>
        <p:spPr>
          <a:xfrm>
            <a:off x="2071688" y="357188"/>
            <a:ext cx="5000625" cy="1143000"/>
          </a:xfrm>
        </p:spPr>
        <p:txBody>
          <a:bodyPr/>
          <a:lstStyle/>
          <a:p>
            <a:pPr algn="ctr" eaLnBrk="1" hangingPunct="1">
              <a:defRPr/>
            </a:pPr>
            <a:r>
              <a:rPr lang="zh-TW" altLang="en-US" sz="6000" b="1" dirty="0" smtClean="0">
                <a:solidFill>
                  <a:schemeClr val="hlink"/>
                </a:solidFill>
                <a:ea typeface="標楷體" pitchFamily="65" charset="-120"/>
              </a:rPr>
              <a:t>法老王的結局</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21"/>
                                        </p:tgtEl>
                                        <p:attrNameLst>
                                          <p:attrName>style.visibility</p:attrName>
                                        </p:attrNameLst>
                                      </p:cBhvr>
                                      <p:to>
                                        <p:strVal val="visible"/>
                                      </p:to>
                                    </p:set>
                                    <p:animEffect transition="in" filter="dissolve">
                                      <p:cBhvr>
                                        <p:cTn id="10"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285750" y="1500188"/>
            <a:ext cx="8501063"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5125" indent="-365125"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b="1" dirty="0"/>
              <a:t>「</a:t>
            </a:r>
            <a:r>
              <a:rPr lang="en-US" altLang="zh-TW" sz="3200" b="1" dirty="0" smtClean="0"/>
              <a:t>…</a:t>
            </a:r>
            <a:r>
              <a:rPr lang="zh-TW" altLang="en-US" sz="3200" b="1" dirty="0" smtClean="0"/>
              <a:t>將</a:t>
            </a:r>
            <a:r>
              <a:rPr lang="zh-TW" altLang="en-US" sz="3200" b="1" dirty="0"/>
              <a:t>馬和騎馬的投在海中</a:t>
            </a:r>
            <a:r>
              <a:rPr lang="zh-TW" altLang="en-US" sz="3200" b="1" dirty="0" smtClean="0"/>
              <a:t>。</a:t>
            </a:r>
            <a:r>
              <a:rPr lang="en-US" altLang="zh-TW" sz="3200" b="1" dirty="0" smtClean="0"/>
              <a:t>…</a:t>
            </a:r>
            <a:r>
              <a:rPr lang="zh-TW" altLang="en-US" sz="3200" b="1" dirty="0" smtClean="0"/>
              <a:t>法老</a:t>
            </a:r>
            <a:r>
              <a:rPr lang="zh-TW" altLang="en-US" sz="3200" b="1" dirty="0"/>
              <a:t>的車輛、軍兵，耶和華已拋在海中；他特選的軍長都沉於紅海。</a:t>
            </a:r>
            <a:r>
              <a:rPr lang="en-US" altLang="zh-TW" sz="3200" b="1" dirty="0"/>
              <a:t>…</a:t>
            </a:r>
            <a:r>
              <a:rPr lang="zh-TW" altLang="en-US" sz="3200" b="1" dirty="0"/>
              <a:t>他們如同石頭墜到深處</a:t>
            </a:r>
            <a:r>
              <a:rPr lang="zh-TW" altLang="en-US" sz="3200" b="1" dirty="0" smtClean="0"/>
              <a:t>。</a:t>
            </a:r>
            <a:r>
              <a:rPr lang="en-US" altLang="zh-TW" sz="3200" b="1" dirty="0" smtClean="0"/>
              <a:t>……</a:t>
            </a:r>
            <a:r>
              <a:rPr lang="zh-TW" altLang="en-US" sz="3200" b="1" dirty="0"/>
              <a:t>他們如鉛沉在大水之中。 」</a:t>
            </a:r>
          </a:p>
        </p:txBody>
      </p:sp>
      <p:sp>
        <p:nvSpPr>
          <p:cNvPr id="19459" name="Text Box 7"/>
          <p:cNvSpPr txBox="1">
            <a:spLocks noChangeArrowheads="1"/>
          </p:cNvSpPr>
          <p:nvPr/>
        </p:nvSpPr>
        <p:spPr bwMode="auto">
          <a:xfrm>
            <a:off x="5292080" y="3575675"/>
            <a:ext cx="31607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en-US" altLang="zh-TW" sz="2400" b="1" dirty="0"/>
              <a:t>(</a:t>
            </a:r>
            <a:r>
              <a:rPr lang="zh-TW" altLang="en-US" sz="2400" b="1" dirty="0"/>
              <a:t>出埃及記 </a:t>
            </a:r>
            <a:r>
              <a:rPr lang="en-US" altLang="zh-TW" sz="2400" b="1" dirty="0"/>
              <a:t>15:1-10)</a:t>
            </a:r>
          </a:p>
        </p:txBody>
      </p:sp>
      <p:sp>
        <p:nvSpPr>
          <p:cNvPr id="10244" name="Text Box 8"/>
          <p:cNvSpPr txBox="1">
            <a:spLocks noChangeArrowheads="1"/>
          </p:cNvSpPr>
          <p:nvPr/>
        </p:nvSpPr>
        <p:spPr bwMode="auto">
          <a:xfrm>
            <a:off x="500063" y="4193635"/>
            <a:ext cx="81438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buFont typeface="Wingdings" pitchFamily="2" charset="2"/>
              <a:buChar char="Ø"/>
            </a:pPr>
            <a:r>
              <a:rPr lang="zh-TW" altLang="en-US" sz="3200" b="1" dirty="0">
                <a:solidFill>
                  <a:schemeClr val="hlink"/>
                </a:solidFill>
                <a:latin typeface="標楷體" panose="03000509000000000000" pitchFamily="65" charset="-120"/>
                <a:ea typeface="標楷體" panose="03000509000000000000" pitchFamily="65" charset="-120"/>
              </a:rPr>
              <a:t>直至二十世紀初葉，大多數的學者均認為法老應死在海裡，屍首不知所終</a:t>
            </a:r>
          </a:p>
          <a:p>
            <a:pPr eaLnBrk="1" hangingPunct="1">
              <a:spcBef>
                <a:spcPct val="50000"/>
              </a:spcBef>
              <a:buFont typeface="Wingdings" pitchFamily="2" charset="2"/>
              <a:buChar char="Ø"/>
            </a:pPr>
            <a:r>
              <a:rPr lang="zh-TW" altLang="en-US" sz="3200" b="1" dirty="0">
                <a:solidFill>
                  <a:schemeClr val="hlink"/>
                </a:solidFill>
                <a:latin typeface="標楷體" panose="03000509000000000000" pitchFamily="65" charset="-120"/>
                <a:ea typeface="標楷體" panose="03000509000000000000" pitchFamily="65" charset="-120"/>
              </a:rPr>
              <a:t>起碼聖經未交代清楚法老是生是死，或屍首去向</a:t>
            </a:r>
          </a:p>
        </p:txBody>
      </p:sp>
      <p:sp>
        <p:nvSpPr>
          <p:cNvPr id="155658" name="Rectangle 10"/>
          <p:cNvSpPr>
            <a:spLocks noGrp="1" noChangeArrowheads="1"/>
          </p:cNvSpPr>
          <p:nvPr>
            <p:ph type="title"/>
          </p:nvPr>
        </p:nvSpPr>
        <p:spPr>
          <a:xfrm>
            <a:off x="2071688" y="357188"/>
            <a:ext cx="5000625" cy="1143000"/>
          </a:xfrm>
        </p:spPr>
        <p:txBody>
          <a:bodyPr/>
          <a:lstStyle/>
          <a:p>
            <a:pPr algn="ctr" eaLnBrk="1" hangingPunct="1">
              <a:defRPr/>
            </a:pPr>
            <a:r>
              <a:rPr lang="zh-TW" altLang="en-US" sz="6000" b="1" dirty="0" smtClean="0">
                <a:solidFill>
                  <a:schemeClr val="hlink"/>
                </a:solidFill>
                <a:ea typeface="標楷體" pitchFamily="65" charset="-120"/>
              </a:rPr>
              <a:t>法老王的結局</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dissolve">
                                      <p:cBhvr>
                                        <p:cTn id="7" dur="500"/>
                                        <p:tgtEl>
                                          <p:spTgt spid="102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244">
                                            <p:txEl>
                                              <p:pRg st="1" end="1"/>
                                            </p:txEl>
                                          </p:spTgt>
                                        </p:tgtEl>
                                        <p:attrNameLst>
                                          <p:attrName>style.visibility</p:attrName>
                                        </p:attrNameLst>
                                      </p:cBhvr>
                                      <p:to>
                                        <p:strVal val="visible"/>
                                      </p:to>
                                    </p:set>
                                    <p:animEffect transition="in" filter="dissolve">
                                      <p:cBhvr>
                                        <p:cTn id="12" dur="500"/>
                                        <p:tgtEl>
                                          <p:spTgt spid="102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500063" y="1785938"/>
            <a:ext cx="8072437" cy="4648200"/>
          </a:xfrm>
        </p:spPr>
        <p:txBody>
          <a:bodyPr/>
          <a:lstStyle/>
          <a:p>
            <a:pPr marL="441325" indent="-441325" eaLnBrk="1" hangingPunct="1">
              <a:lnSpc>
                <a:spcPct val="110000"/>
              </a:lnSpc>
              <a:buFont typeface="Monotype Sorts"/>
              <a:buNone/>
            </a:pPr>
            <a:r>
              <a:rPr lang="en-US" altLang="zh-TW" sz="3600" smtClean="0">
                <a:latin typeface="標楷體" pitchFamily="65" charset="-120"/>
                <a:ea typeface="標楷體" pitchFamily="65" charset="-120"/>
              </a:rPr>
              <a:t>『</a:t>
            </a:r>
            <a:r>
              <a:rPr lang="zh-TW" altLang="en-US" sz="3600" smtClean="0">
                <a:latin typeface="標楷體" pitchFamily="65" charset="-120"/>
                <a:ea typeface="標楷體" pitchFamily="65" charset="-120"/>
              </a:rPr>
              <a:t>我使以色列的子孫們渡過了海。法老和他的軍隊橫蠻地和殘暴地追趕著他 們，直到洪水淹沒他時，他說：「我相信除了以色列子孫所信仰的</a:t>
            </a:r>
            <a:r>
              <a:rPr lang="en-US" altLang="zh-TW" sz="3600" smtClean="0">
                <a:latin typeface="標楷體" pitchFamily="65" charset="-120"/>
                <a:ea typeface="標楷體" pitchFamily="65" charset="-120"/>
              </a:rPr>
              <a:t>(</a:t>
            </a:r>
            <a:r>
              <a:rPr lang="zh-TW" altLang="en-US" sz="3600" smtClean="0">
                <a:latin typeface="標楷體" pitchFamily="65" charset="-120"/>
                <a:ea typeface="標楷體" pitchFamily="65" charset="-120"/>
              </a:rPr>
              <a:t>主</a:t>
            </a:r>
            <a:r>
              <a:rPr lang="en-US" altLang="zh-TW" sz="3600" smtClean="0">
                <a:latin typeface="標楷體" pitchFamily="65" charset="-120"/>
                <a:ea typeface="標楷體" pitchFamily="65" charset="-120"/>
              </a:rPr>
              <a:t>)</a:t>
            </a:r>
            <a:r>
              <a:rPr lang="zh-TW" altLang="en-US" sz="3600" smtClean="0">
                <a:latin typeface="標楷體" pitchFamily="65" charset="-120"/>
                <a:ea typeface="標楷體" pitchFamily="65" charset="-120"/>
              </a:rPr>
              <a:t>之外無神。我是屬於那些服從</a:t>
            </a:r>
            <a:r>
              <a:rPr lang="en-US" altLang="zh-TW" sz="3600" smtClean="0">
                <a:latin typeface="標楷體" pitchFamily="65" charset="-120"/>
                <a:ea typeface="標楷體" pitchFamily="65" charset="-120"/>
              </a:rPr>
              <a:t>(</a:t>
            </a:r>
            <a:r>
              <a:rPr lang="zh-TW" altLang="en-US" sz="3600" smtClean="0">
                <a:latin typeface="標楷體" pitchFamily="65" charset="-120"/>
                <a:ea typeface="標楷體" pitchFamily="65" charset="-120"/>
              </a:rPr>
              <a:t>安拉</a:t>
            </a:r>
            <a:r>
              <a:rPr lang="en-US" altLang="zh-TW" sz="3600" smtClean="0">
                <a:latin typeface="標楷體" pitchFamily="65" charset="-120"/>
                <a:ea typeface="標楷體" pitchFamily="65" charset="-120"/>
              </a:rPr>
              <a:t>)</a:t>
            </a:r>
            <a:r>
              <a:rPr lang="zh-TW" altLang="en-US" sz="3600" smtClean="0">
                <a:latin typeface="標楷體" pitchFamily="65" charset="-120"/>
                <a:ea typeface="標楷體" pitchFamily="65" charset="-120"/>
              </a:rPr>
              <a:t>的人。」</a:t>
            </a:r>
            <a:r>
              <a:rPr lang="en-US" altLang="zh-TW" sz="3600" smtClean="0">
                <a:latin typeface="標楷體" pitchFamily="65" charset="-120"/>
                <a:ea typeface="標楷體" pitchFamily="65" charset="-120"/>
              </a:rPr>
              <a:t>』</a:t>
            </a:r>
          </a:p>
          <a:p>
            <a:pPr marL="441325" indent="-441325" algn="r" eaLnBrk="1" hangingPunct="1">
              <a:lnSpc>
                <a:spcPct val="110000"/>
              </a:lnSpc>
              <a:buFont typeface="Monotype Sorts"/>
              <a:buNone/>
            </a:pPr>
            <a:r>
              <a:rPr lang="en-US" altLang="zh-TW" sz="2800" smtClean="0">
                <a:latin typeface="標楷體" pitchFamily="65" charset="-120"/>
                <a:ea typeface="標楷體" pitchFamily="65" charset="-120"/>
              </a:rPr>
              <a:t>(</a:t>
            </a:r>
            <a:r>
              <a:rPr lang="zh-TW" altLang="en-US" sz="2800" smtClean="0">
                <a:latin typeface="標楷體" pitchFamily="65" charset="-120"/>
                <a:ea typeface="標楷體" pitchFamily="65" charset="-120"/>
              </a:rPr>
              <a:t>古蘭經 </a:t>
            </a:r>
            <a:r>
              <a:rPr lang="en-US" altLang="zh-TW" sz="2800" smtClean="0">
                <a:latin typeface="標楷體" pitchFamily="65" charset="-120"/>
                <a:ea typeface="標楷體" pitchFamily="65" charset="-120"/>
              </a:rPr>
              <a:t>10</a:t>
            </a:r>
            <a:r>
              <a:rPr lang="zh-TW" altLang="en-US" sz="2800" smtClean="0">
                <a:latin typeface="標楷體" pitchFamily="65" charset="-120"/>
                <a:ea typeface="標楷體" pitchFamily="65" charset="-120"/>
              </a:rPr>
              <a:t>：</a:t>
            </a:r>
            <a:r>
              <a:rPr lang="en-US" altLang="zh-TW" sz="2800" smtClean="0">
                <a:latin typeface="標楷體" pitchFamily="65" charset="-120"/>
                <a:ea typeface="標楷體" pitchFamily="65" charset="-120"/>
              </a:rPr>
              <a:t>90)</a:t>
            </a:r>
          </a:p>
        </p:txBody>
      </p:sp>
      <p:sp>
        <p:nvSpPr>
          <p:cNvPr id="8" name="Rectangle 10"/>
          <p:cNvSpPr>
            <a:spLocks noGrp="1" noChangeArrowheads="1"/>
          </p:cNvSpPr>
          <p:nvPr>
            <p:ph type="title"/>
          </p:nvPr>
        </p:nvSpPr>
        <p:spPr>
          <a:xfrm>
            <a:off x="2071688" y="357188"/>
            <a:ext cx="5000625" cy="1143000"/>
          </a:xfrm>
        </p:spPr>
        <p:txBody>
          <a:bodyPr/>
          <a:lstStyle/>
          <a:p>
            <a:pPr algn="ctr" eaLnBrk="1" hangingPunct="1">
              <a:defRPr/>
            </a:pPr>
            <a:r>
              <a:rPr lang="zh-TW" altLang="en-US" sz="6000" b="1" dirty="0" smtClean="0">
                <a:solidFill>
                  <a:schemeClr val="hlink"/>
                </a:solidFill>
                <a:ea typeface="標楷體" pitchFamily="65" charset="-120"/>
              </a:rPr>
              <a:t>法老王的結局</a:t>
            </a:r>
          </a:p>
        </p:txBody>
      </p:sp>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214313" y="1785938"/>
            <a:ext cx="8582025" cy="4343400"/>
          </a:xfrm>
        </p:spPr>
        <p:txBody>
          <a:bodyPr/>
          <a:lstStyle/>
          <a:p>
            <a:pPr marL="446088" indent="-446088" eaLnBrk="1" hangingPunct="1">
              <a:buFont typeface="Monotype Sorts" pitchFamily="2" charset="2"/>
              <a:buNone/>
              <a:defRPr/>
            </a:pPr>
            <a:r>
              <a:rPr lang="zh-TW" altLang="en-US" sz="4000" dirty="0" smtClean="0">
                <a:latin typeface="標楷體" pitchFamily="65" charset="-120"/>
                <a:ea typeface="標楷體" pitchFamily="65" charset="-120"/>
              </a:rPr>
              <a:t>「啊，現在</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你才相信嗎？</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但在不久以前，你還是背叛 的！你確曾為非作歹。今天，我將</a:t>
            </a:r>
            <a:r>
              <a:rPr lang="zh-TW" altLang="en-US" sz="4000" b="1" i="1" dirty="0" smtClean="0">
                <a:solidFill>
                  <a:schemeClr val="hlink"/>
                </a:solidFill>
                <a:latin typeface="標楷體" pitchFamily="65" charset="-120"/>
                <a:ea typeface="標楷體" pitchFamily="65" charset="-120"/>
              </a:rPr>
              <a:t>在你的軀殼中拯救你</a:t>
            </a:r>
            <a:r>
              <a:rPr lang="zh-TW" altLang="en-US" sz="4000" dirty="0" smtClean="0">
                <a:latin typeface="標楷體" pitchFamily="65" charset="-120"/>
                <a:ea typeface="標楷體" pitchFamily="65" charset="-120"/>
              </a:rPr>
              <a:t>，以便你能夠成為你以後的那些人的一個跡象。但是人類當中大多數的人並不注意我的跡象。」</a:t>
            </a:r>
          </a:p>
          <a:p>
            <a:pPr algn="r" eaLnBrk="1" hangingPunct="1">
              <a:buFont typeface="Monotype Sorts" pitchFamily="2" charset="2"/>
              <a:buNone/>
              <a:defRPr/>
            </a:pPr>
            <a:endParaRPr lang="en-US" altLang="zh-TW" sz="2800" dirty="0" smtClean="0">
              <a:latin typeface="標楷體" pitchFamily="65" charset="-120"/>
              <a:ea typeface="標楷體" pitchFamily="65" charset="-120"/>
            </a:endParaRPr>
          </a:p>
        </p:txBody>
      </p:sp>
      <p:sp>
        <p:nvSpPr>
          <p:cNvPr id="7" name="Rectangle 10"/>
          <p:cNvSpPr txBox="1">
            <a:spLocks noChangeArrowheads="1"/>
          </p:cNvSpPr>
          <p:nvPr/>
        </p:nvSpPr>
        <p:spPr bwMode="auto">
          <a:xfrm>
            <a:off x="2071688" y="357188"/>
            <a:ext cx="5000625" cy="1143000"/>
          </a:xfrm>
          <a:prstGeom prst="rect">
            <a:avLst/>
          </a:prstGeom>
          <a:noFill/>
          <a:ln w="12700">
            <a:noFill/>
            <a:miter lim="800000"/>
            <a:headEnd/>
            <a:tailEnd/>
          </a:ln>
          <a:effectLst/>
        </p:spPr>
        <p:txBody>
          <a:bodyPr lIns="90488" tIns="44450" rIns="90488" bIns="44450" anchor="ctr"/>
          <a:lstStyle/>
          <a:p>
            <a:pPr algn="ctr">
              <a:defRPr/>
            </a:pPr>
            <a:r>
              <a:rPr lang="zh-TW" altLang="en-US" sz="6000" b="1" i="1" kern="0">
                <a:solidFill>
                  <a:schemeClr val="hlink"/>
                </a:solidFill>
                <a:effectLst>
                  <a:outerShdw blurRad="38100" dist="38100" dir="2700000" algn="tl">
                    <a:srgbClr val="000000"/>
                  </a:outerShdw>
                </a:effectLst>
                <a:latin typeface="+mj-lt"/>
                <a:ea typeface="標楷體" pitchFamily="65" charset="-120"/>
                <a:cs typeface="+mj-cs"/>
              </a:rPr>
              <a:t>法老王的結局</a:t>
            </a:r>
            <a:endParaRPr lang="zh-TW" altLang="en-US" sz="6000" b="1" i="1" kern="0" dirty="0">
              <a:solidFill>
                <a:schemeClr val="hlink"/>
              </a:solidFill>
              <a:effectLst>
                <a:outerShdw blurRad="38100" dist="38100" dir="2700000" algn="tl">
                  <a:srgbClr val="000000"/>
                </a:outerShdw>
              </a:effectLst>
              <a:latin typeface="+mj-lt"/>
              <a:ea typeface="標楷體" pitchFamily="65" charset="-120"/>
              <a:cs typeface="+mj-cs"/>
            </a:endParaRPr>
          </a:p>
        </p:txBody>
      </p:sp>
      <p:sp>
        <p:nvSpPr>
          <p:cNvPr id="5" name="文字方塊 4"/>
          <p:cNvSpPr txBox="1"/>
          <p:nvPr/>
        </p:nvSpPr>
        <p:spPr>
          <a:xfrm>
            <a:off x="5214938" y="5715000"/>
            <a:ext cx="3214687" cy="523875"/>
          </a:xfrm>
          <a:prstGeom prst="rect">
            <a:avLst/>
          </a:prstGeom>
          <a:noFill/>
        </p:spPr>
        <p:txBody>
          <a:bodyPr>
            <a:spAutoFit/>
          </a:bodyPr>
          <a:lstStyle/>
          <a:p>
            <a:pPr>
              <a:defRPr/>
            </a:pPr>
            <a:r>
              <a:rPr lang="en-US" altLang="zh-TW" sz="2800" kern="0" dirty="0">
                <a:solidFill>
                  <a:srgbClr val="FFFFFF"/>
                </a:solidFill>
                <a:latin typeface="標楷體" pitchFamily="65" charset="-120"/>
                <a:ea typeface="標楷體" pitchFamily="65" charset="-120"/>
              </a:rPr>
              <a:t>(</a:t>
            </a:r>
            <a:r>
              <a:rPr lang="zh-TW" altLang="en-US" sz="2800" kern="0" dirty="0">
                <a:solidFill>
                  <a:srgbClr val="FFFFFF"/>
                </a:solidFill>
                <a:latin typeface="標楷體" pitchFamily="65" charset="-120"/>
                <a:ea typeface="標楷體" pitchFamily="65" charset="-120"/>
              </a:rPr>
              <a:t>古蘭經 </a:t>
            </a:r>
            <a:r>
              <a:rPr lang="en-US" altLang="zh-TW" sz="2800" b="1" kern="0" dirty="0">
                <a:solidFill>
                  <a:srgbClr val="FFFFFF"/>
                </a:solidFill>
                <a:latin typeface="Times New Roman" pitchFamily="18" charset="0"/>
                <a:ea typeface="標楷體" pitchFamily="65" charset="-120"/>
                <a:cs typeface="Times New Roman" pitchFamily="18" charset="0"/>
              </a:rPr>
              <a:t>10</a:t>
            </a:r>
            <a:r>
              <a:rPr lang="zh-TW" altLang="en-US" sz="2800" b="1" kern="0" dirty="0">
                <a:solidFill>
                  <a:srgbClr val="FFFFFF"/>
                </a:solidFill>
                <a:latin typeface="Times New Roman" pitchFamily="18" charset="0"/>
                <a:ea typeface="標楷體" pitchFamily="65" charset="-120"/>
                <a:cs typeface="Times New Roman" pitchFamily="18" charset="0"/>
              </a:rPr>
              <a:t>：</a:t>
            </a:r>
            <a:r>
              <a:rPr lang="en-US" altLang="zh-TW" sz="2800" b="1" kern="0" dirty="0">
                <a:solidFill>
                  <a:srgbClr val="FFFFFF"/>
                </a:solidFill>
                <a:latin typeface="Times New Roman" pitchFamily="18" charset="0"/>
                <a:ea typeface="標楷體" pitchFamily="65" charset="-120"/>
                <a:cs typeface="Times New Roman" pitchFamily="18" charset="0"/>
              </a:rPr>
              <a:t>91-92</a:t>
            </a:r>
            <a:r>
              <a:rPr lang="en-US" altLang="zh-TW" sz="2800" kern="0" dirty="0">
                <a:solidFill>
                  <a:srgbClr val="FFFFFF"/>
                </a:solidFill>
                <a:latin typeface="標楷體" pitchFamily="65" charset="-120"/>
                <a:ea typeface="標楷體" pitchFamily="65" charset="-120"/>
              </a:rPr>
              <a:t>)</a:t>
            </a:r>
            <a:endParaRPr lang="zh-TW" altLang="en-US" dirty="0">
              <a:latin typeface="Arial" charset="0"/>
            </a:endParaRP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8" name="圖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44241" y="1579575"/>
            <a:ext cx="5680087" cy="3505609"/>
          </a:xfrm>
          <a:prstGeom prst="rect">
            <a:avLst/>
          </a:prstGeom>
        </p:spPr>
      </p:pic>
      <p:sp>
        <p:nvSpPr>
          <p:cNvPr id="2" name="文字方塊 1"/>
          <p:cNvSpPr txBox="1"/>
          <p:nvPr/>
        </p:nvSpPr>
        <p:spPr>
          <a:xfrm>
            <a:off x="1331640" y="13213"/>
            <a:ext cx="7056784" cy="707886"/>
          </a:xfrm>
          <a:prstGeom prst="rect">
            <a:avLst/>
          </a:prstGeom>
          <a:noFill/>
        </p:spPr>
        <p:txBody>
          <a:bodyPr wrap="square" rtlCol="0">
            <a:spAutoFit/>
          </a:bodyPr>
          <a:lstStyle/>
          <a:p>
            <a:pPr fontAlgn="auto">
              <a:spcBef>
                <a:spcPts val="0"/>
              </a:spcBef>
              <a:spcAft>
                <a:spcPts val="0"/>
              </a:spcAft>
            </a:pPr>
            <a:r>
              <a:rPr kumimoji="0" lang="zh-TW" altLang="en-US" sz="4000" b="1" dirty="0">
                <a:solidFill>
                  <a:srgbClr val="000000"/>
                </a:solidFill>
                <a:latin typeface="標楷體" pitchFamily="65" charset="-120"/>
                <a:ea typeface="標楷體" pitchFamily="65" charset="-120"/>
              </a:rPr>
              <a:t>阿拉伯處於拜占庭</a:t>
            </a:r>
            <a:r>
              <a:rPr kumimoji="0" lang="zh-TW" altLang="en-US" sz="4000" b="1" dirty="0" smtClean="0">
                <a:solidFill>
                  <a:srgbClr val="000000"/>
                </a:solidFill>
                <a:latin typeface="標楷體" pitchFamily="65" charset="-120"/>
                <a:ea typeface="標楷體" pitchFamily="65" charset="-120"/>
              </a:rPr>
              <a:t>與波斯之間</a:t>
            </a:r>
            <a:endParaRPr kumimoji="0" lang="zh-TW" altLang="en-US" sz="4000" b="1" dirty="0">
              <a:solidFill>
                <a:srgbClr val="000000"/>
              </a:solidFill>
              <a:latin typeface="標楷體" pitchFamily="65" charset="-120"/>
              <a:ea typeface="標楷體" pitchFamily="65" charset="-120"/>
            </a:endParaRPr>
          </a:p>
        </p:txBody>
      </p:sp>
      <p:sp>
        <p:nvSpPr>
          <p:cNvPr id="5" name="文字方塊 4"/>
          <p:cNvSpPr txBox="1"/>
          <p:nvPr/>
        </p:nvSpPr>
        <p:spPr>
          <a:xfrm>
            <a:off x="2735796" y="5949280"/>
            <a:ext cx="4176464" cy="584775"/>
          </a:xfrm>
          <a:prstGeom prst="rect">
            <a:avLst/>
          </a:prstGeom>
          <a:noFill/>
        </p:spPr>
        <p:txBody>
          <a:bodyPr wrap="square" rtlCol="0">
            <a:spAutoFit/>
          </a:bodyPr>
          <a:lstStyle/>
          <a:p>
            <a:pPr fontAlgn="auto">
              <a:spcBef>
                <a:spcPts val="0"/>
              </a:spcBef>
              <a:spcAft>
                <a:spcPts val="0"/>
              </a:spcAft>
            </a:pPr>
            <a:r>
              <a:rPr kumimoji="0" lang="en-US" altLang="zh-TW" sz="3200" b="1" dirty="0" smtClean="0">
                <a:solidFill>
                  <a:srgbClr val="000000"/>
                </a:solidFill>
                <a:latin typeface="標楷體" pitchFamily="65" charset="-120"/>
                <a:ea typeface="標楷體" pitchFamily="65" charset="-120"/>
              </a:rPr>
              <a:t>(</a:t>
            </a:r>
            <a:r>
              <a:rPr kumimoji="0" lang="zh-TW" altLang="en-US" sz="3200" b="1" dirty="0">
                <a:solidFill>
                  <a:srgbClr val="000000"/>
                </a:solidFill>
                <a:latin typeface="標楷體" pitchFamily="65" charset="-120"/>
                <a:ea typeface="標楷體" pitchFamily="65" charset="-120"/>
              </a:rPr>
              <a:t>西元六、七世紀</a:t>
            </a:r>
            <a:r>
              <a:rPr kumimoji="0" lang="zh-TW" altLang="en-US" sz="3200" b="1" dirty="0" smtClean="0">
                <a:solidFill>
                  <a:srgbClr val="000000"/>
                </a:solidFill>
                <a:latin typeface="標楷體" pitchFamily="65" charset="-120"/>
                <a:ea typeface="標楷體" pitchFamily="65" charset="-120"/>
              </a:rPr>
              <a:t>時</a:t>
            </a:r>
            <a:r>
              <a:rPr kumimoji="0" lang="en-US" altLang="zh-TW" sz="3200" b="1" dirty="0" smtClean="0">
                <a:solidFill>
                  <a:srgbClr val="000000"/>
                </a:solidFill>
                <a:latin typeface="標楷體" pitchFamily="65" charset="-120"/>
                <a:ea typeface="標楷體" pitchFamily="65" charset="-120"/>
              </a:rPr>
              <a:t>)</a:t>
            </a:r>
            <a:endParaRPr kumimoji="0" lang="zh-HK" altLang="en-US" sz="3200" dirty="0">
              <a:solidFill>
                <a:srgbClr val="FFFFFF"/>
              </a:solidFill>
              <a:latin typeface="Book Antiqua"/>
              <a:ea typeface="新細明體"/>
            </a:endParaRPr>
          </a:p>
        </p:txBody>
      </p:sp>
      <p:sp>
        <p:nvSpPr>
          <p:cNvPr id="6" name="文字方塊 5"/>
          <p:cNvSpPr txBox="1"/>
          <p:nvPr/>
        </p:nvSpPr>
        <p:spPr>
          <a:xfrm>
            <a:off x="3829316" y="2687194"/>
            <a:ext cx="1709936" cy="584775"/>
          </a:xfrm>
          <a:prstGeom prst="rect">
            <a:avLst/>
          </a:prstGeom>
          <a:noFill/>
        </p:spPr>
        <p:txBody>
          <a:bodyPr wrap="square" rtlCol="0">
            <a:spAutoFit/>
          </a:bodyPr>
          <a:lstStyle/>
          <a:p>
            <a:pPr fontAlgn="auto">
              <a:spcBef>
                <a:spcPts val="0"/>
              </a:spcBef>
              <a:spcAft>
                <a:spcPts val="0"/>
              </a:spcAft>
            </a:pPr>
            <a:r>
              <a:rPr kumimoji="0" lang="zh-TW" altLang="en-US" sz="3200" b="1" dirty="0">
                <a:solidFill>
                  <a:srgbClr val="FFFF00"/>
                </a:solidFill>
                <a:latin typeface="標楷體" pitchFamily="65" charset="-120"/>
                <a:ea typeface="標楷體" pitchFamily="65" charset="-120"/>
              </a:rPr>
              <a:t>拜占庭</a:t>
            </a:r>
            <a:endParaRPr kumimoji="0" lang="zh-HK" altLang="en-US" sz="3200" dirty="0">
              <a:solidFill>
                <a:srgbClr val="FFFF00"/>
              </a:solidFill>
              <a:latin typeface="Book Antiqua"/>
              <a:ea typeface="新細明體"/>
            </a:endParaRPr>
          </a:p>
        </p:txBody>
      </p:sp>
      <p:sp>
        <p:nvSpPr>
          <p:cNvPr id="7" name="文字方塊 6"/>
          <p:cNvSpPr txBox="1"/>
          <p:nvPr/>
        </p:nvSpPr>
        <p:spPr>
          <a:xfrm>
            <a:off x="6230111" y="2735636"/>
            <a:ext cx="1044116" cy="584775"/>
          </a:xfrm>
          <a:prstGeom prst="rect">
            <a:avLst/>
          </a:prstGeom>
          <a:noFill/>
        </p:spPr>
        <p:txBody>
          <a:bodyPr wrap="square" rtlCol="0">
            <a:spAutoFit/>
          </a:bodyPr>
          <a:lstStyle/>
          <a:p>
            <a:pPr fontAlgn="auto">
              <a:spcBef>
                <a:spcPts val="0"/>
              </a:spcBef>
              <a:spcAft>
                <a:spcPts val="0"/>
              </a:spcAft>
            </a:pPr>
            <a:r>
              <a:rPr kumimoji="0" lang="zh-TW" altLang="en-US" sz="3200" b="1" dirty="0">
                <a:solidFill>
                  <a:srgbClr val="FF0000"/>
                </a:solidFill>
                <a:latin typeface="標楷體" pitchFamily="65" charset="-120"/>
                <a:ea typeface="標楷體" pitchFamily="65" charset="-120"/>
              </a:rPr>
              <a:t>波斯</a:t>
            </a:r>
            <a:endParaRPr kumimoji="0" lang="zh-HK" altLang="en-US" sz="3200" dirty="0">
              <a:solidFill>
                <a:srgbClr val="FF0000"/>
              </a:solidFill>
              <a:latin typeface="Book Antiqua"/>
              <a:ea typeface="新細明體"/>
            </a:endParaRPr>
          </a:p>
        </p:txBody>
      </p:sp>
      <p:sp>
        <p:nvSpPr>
          <p:cNvPr id="9" name="文字方塊 8"/>
          <p:cNvSpPr txBox="1"/>
          <p:nvPr/>
        </p:nvSpPr>
        <p:spPr>
          <a:xfrm>
            <a:off x="5429098" y="3717032"/>
            <a:ext cx="1584176" cy="584775"/>
          </a:xfrm>
          <a:prstGeom prst="rect">
            <a:avLst/>
          </a:prstGeom>
          <a:noFill/>
        </p:spPr>
        <p:txBody>
          <a:bodyPr wrap="square" rtlCol="0">
            <a:spAutoFit/>
          </a:bodyPr>
          <a:lstStyle/>
          <a:p>
            <a:pPr fontAlgn="auto">
              <a:spcBef>
                <a:spcPts val="0"/>
              </a:spcBef>
              <a:spcAft>
                <a:spcPts val="0"/>
              </a:spcAft>
            </a:pPr>
            <a:r>
              <a:rPr kumimoji="0" lang="zh-TW" altLang="en-US" sz="3200" b="1" dirty="0">
                <a:solidFill>
                  <a:srgbClr val="000000"/>
                </a:solidFill>
                <a:latin typeface="標楷體" pitchFamily="65" charset="-120"/>
                <a:ea typeface="標楷體" pitchFamily="65" charset="-120"/>
              </a:rPr>
              <a:t>阿拉伯</a:t>
            </a:r>
            <a:endParaRPr kumimoji="0" lang="zh-HK" altLang="en-US" sz="3200" dirty="0">
              <a:solidFill>
                <a:srgbClr val="FFFFFF"/>
              </a:solidFill>
              <a:latin typeface="Book Antiqua"/>
              <a:ea typeface="新細明體"/>
            </a:endParaRPr>
          </a:p>
        </p:txBody>
      </p:sp>
    </p:spTree>
    <p:extLst>
      <p:ext uri="{BB962C8B-B14F-4D97-AF65-F5344CB8AC3E}">
        <p14:creationId xmlns:p14="http://schemas.microsoft.com/office/powerpoint/2010/main" xmlns="" val="3638909303"/>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BUCAIL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533400"/>
            <a:ext cx="28956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ext Box 3"/>
          <p:cNvSpPr txBox="1">
            <a:spLocks noChangeArrowheads="1"/>
          </p:cNvSpPr>
          <p:nvPr/>
        </p:nvSpPr>
        <p:spPr bwMode="auto">
          <a:xfrm>
            <a:off x="4267200" y="2857500"/>
            <a:ext cx="4876800" cy="1373188"/>
          </a:xfrm>
          <a:prstGeom prst="rect">
            <a:avLst/>
          </a:prstGeom>
          <a:noFill/>
          <a:ln w="9525">
            <a:noFill/>
            <a:miter lim="800000"/>
            <a:headEnd/>
            <a:tailEnd/>
          </a:ln>
        </p:spPr>
        <p:txBody>
          <a:bodyPr>
            <a:spAutoFit/>
          </a:bodyPr>
          <a:lstStyle/>
          <a:p>
            <a:pPr algn="ctr">
              <a:lnSpc>
                <a:spcPct val="70000"/>
              </a:lnSpc>
              <a:spcBef>
                <a:spcPct val="50000"/>
              </a:spcBef>
              <a:defRPr/>
            </a:pPr>
            <a:r>
              <a:rPr lang="zh-TW" altLang="en-US" sz="2800" b="1" u="sng" dirty="0">
                <a:effectLst>
                  <a:outerShdw blurRad="38100" dist="38100" dir="2700000" algn="tl">
                    <a:srgbClr val="C0C0C0"/>
                  </a:outerShdw>
                </a:effectLst>
                <a:latin typeface="Arial" charset="0"/>
                <a:ea typeface="標楷體" pitchFamily="65" charset="-120"/>
              </a:rPr>
              <a:t>莫里斯</a:t>
            </a:r>
            <a:r>
              <a:rPr lang="en-US" altLang="zh-TW" sz="2800" b="1" u="sng" dirty="0">
                <a:effectLst>
                  <a:outerShdw blurRad="38100" dist="38100" dir="2700000" algn="tl">
                    <a:srgbClr val="C0C0C0"/>
                  </a:outerShdw>
                </a:effectLst>
                <a:latin typeface="Arial" charset="0"/>
                <a:ea typeface="標楷體" pitchFamily="65" charset="-120"/>
              </a:rPr>
              <a:t>‧</a:t>
            </a:r>
            <a:r>
              <a:rPr lang="zh-TW" altLang="en-US" sz="2800" b="1" u="sng" dirty="0">
                <a:effectLst>
                  <a:outerShdw blurRad="38100" dist="38100" dir="2700000" algn="tl">
                    <a:srgbClr val="C0C0C0"/>
                  </a:outerShdw>
                </a:effectLst>
                <a:latin typeface="Arial" charset="0"/>
                <a:ea typeface="標楷體" pitchFamily="65" charset="-120"/>
              </a:rPr>
              <a:t>比卡伊</a:t>
            </a:r>
            <a:r>
              <a:rPr lang="zh-TW" altLang="en-US" sz="2800" b="1" dirty="0">
                <a:effectLst>
                  <a:outerShdw blurRad="38100" dist="38100" dir="2700000" algn="tl">
                    <a:srgbClr val="C0C0C0"/>
                  </a:outerShdw>
                </a:effectLst>
                <a:latin typeface="Arial" charset="0"/>
                <a:ea typeface="標楷體" pitchFamily="65" charset="-120"/>
              </a:rPr>
              <a:t>醫生</a:t>
            </a:r>
            <a:endParaRPr lang="en-US" altLang="zh-TW" sz="2800" b="1" dirty="0">
              <a:effectLst>
                <a:outerShdw blurRad="38100" dist="38100" dir="2700000" algn="tl">
                  <a:srgbClr val="C0C0C0"/>
                </a:outerShdw>
              </a:effectLst>
              <a:latin typeface="Arial" charset="0"/>
              <a:ea typeface="標楷體" pitchFamily="65" charset="-120"/>
            </a:endParaRPr>
          </a:p>
          <a:p>
            <a:pPr algn="ctr">
              <a:lnSpc>
                <a:spcPct val="70000"/>
              </a:lnSpc>
              <a:spcBef>
                <a:spcPct val="50000"/>
              </a:spcBef>
              <a:defRPr/>
            </a:pPr>
            <a:r>
              <a:rPr lang="en-US" altLang="zh-TW" sz="2800" dirty="0">
                <a:latin typeface="Arial" charset="0"/>
                <a:cs typeface="Times New Roman" pitchFamily="18" charset="0"/>
              </a:rPr>
              <a:t>Dr. Maurice </a:t>
            </a:r>
            <a:r>
              <a:rPr lang="en-US" altLang="zh-TW" sz="2800" dirty="0" err="1">
                <a:latin typeface="Arial" charset="0"/>
                <a:cs typeface="Times New Roman" pitchFamily="18" charset="0"/>
              </a:rPr>
              <a:t>Bucaille</a:t>
            </a:r>
            <a:endParaRPr lang="en-US" altLang="zh-TW" sz="2800" dirty="0">
              <a:latin typeface="Arial" charset="0"/>
              <a:cs typeface="Times New Roman" pitchFamily="18" charset="0"/>
            </a:endParaRPr>
          </a:p>
          <a:p>
            <a:pPr algn="ctr">
              <a:spcBef>
                <a:spcPct val="50000"/>
              </a:spcBef>
              <a:defRPr/>
            </a:pPr>
            <a:r>
              <a:rPr lang="en-US" altLang="zh-TW" sz="2000" dirty="0">
                <a:latin typeface="Arial" charset="0"/>
                <a:ea typeface="Dotum" pitchFamily="34" charset="-127"/>
                <a:cs typeface="Times New Roman" pitchFamily="18" charset="0"/>
              </a:rPr>
              <a:t>(1920-1998)</a:t>
            </a:r>
          </a:p>
        </p:txBody>
      </p:sp>
      <p:sp>
        <p:nvSpPr>
          <p:cNvPr id="22532" name="Text Box 7"/>
          <p:cNvSpPr txBox="1">
            <a:spLocks noChangeArrowheads="1"/>
          </p:cNvSpPr>
          <p:nvPr/>
        </p:nvSpPr>
        <p:spPr bwMode="auto">
          <a:xfrm>
            <a:off x="4000500" y="5000625"/>
            <a:ext cx="4752975"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dirty="0"/>
              <a:t>Maurice </a:t>
            </a:r>
            <a:r>
              <a:rPr lang="en-US" altLang="zh-TW" dirty="0" err="1"/>
              <a:t>Bucaille</a:t>
            </a:r>
            <a:r>
              <a:rPr lang="en-US" altLang="zh-TW" dirty="0"/>
              <a:t>. </a:t>
            </a:r>
            <a:r>
              <a:rPr lang="en-US" altLang="zh-TW" b="1" i="1" dirty="0"/>
              <a:t>The Bible, The Qur’an and Science: The Holy Scriptures Examined in the Light of Modern Knowledge</a:t>
            </a:r>
            <a:r>
              <a:rPr lang="en-US" altLang="zh-TW" i="1" dirty="0"/>
              <a:t>.</a:t>
            </a:r>
            <a:r>
              <a:rPr lang="en-US" altLang="zh-TW" dirty="0"/>
              <a:t> Translated from French by Alastair D. Pannell and the author.1977</a:t>
            </a:r>
          </a:p>
        </p:txBody>
      </p:sp>
      <p:pic>
        <p:nvPicPr>
          <p:cNvPr id="22533" name="Picture 8" descr="biblequranscienc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750" y="476250"/>
            <a:ext cx="3195638"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Click="0">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554" name="Picture 2" descr="1699_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4163" y="692150"/>
            <a:ext cx="2632075" cy="3913188"/>
          </a:xfrm>
          <a:prstGeom prst="rect">
            <a:avLst/>
          </a:prstGeom>
          <a:noFill/>
          <a:ln w="28575">
            <a:solidFill>
              <a:srgbClr val="800000"/>
            </a:solidFill>
            <a:miter lim="800000"/>
            <a:headEnd/>
            <a:tailEnd/>
          </a:ln>
          <a:extLst>
            <a:ext uri="{909E8E84-426E-40DD-AFC4-6F175D3DCCD1}">
              <a14:hiddenFill xmlns:a14="http://schemas.microsoft.com/office/drawing/2010/main" xmlns="">
                <a:solidFill>
                  <a:srgbClr val="FFFFFF"/>
                </a:solidFill>
              </a14:hiddenFill>
            </a:ext>
          </a:extLst>
        </p:spPr>
      </p:pic>
      <p:sp>
        <p:nvSpPr>
          <p:cNvPr id="23555" name="Text Box 3"/>
          <p:cNvSpPr txBox="1">
            <a:spLocks noChangeArrowheads="1"/>
          </p:cNvSpPr>
          <p:nvPr/>
        </p:nvSpPr>
        <p:spPr bwMode="auto">
          <a:xfrm>
            <a:off x="4572000" y="5157788"/>
            <a:ext cx="4319588"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b="1">
                <a:solidFill>
                  <a:schemeClr val="bg2"/>
                </a:solidFill>
              </a:rPr>
              <a:t>Maurice Bucaille,</a:t>
            </a:r>
            <a:r>
              <a:rPr lang="en-US" altLang="zh-TW"/>
              <a:t> </a:t>
            </a:r>
            <a:r>
              <a:rPr lang="en-US" altLang="zh-TW" b="1">
                <a:solidFill>
                  <a:schemeClr val="bg2"/>
                </a:solidFill>
              </a:rPr>
              <a:t>Moses and Pharaoh in the Bible, Qur'an and History</a:t>
            </a:r>
            <a:r>
              <a:rPr lang="en-US" altLang="zh-TW">
                <a:solidFill>
                  <a:schemeClr val="bg2"/>
                </a:solidFill>
              </a:rPr>
              <a:t>, </a:t>
            </a:r>
            <a:r>
              <a:rPr lang="en-US" altLang="zh-TW" b="1">
                <a:solidFill>
                  <a:schemeClr val="bg2"/>
                </a:solidFill>
              </a:rPr>
              <a:t>Islamic Book Trust, Kuala Lumpur, 1994.</a:t>
            </a:r>
          </a:p>
        </p:txBody>
      </p:sp>
      <p:pic>
        <p:nvPicPr>
          <p:cNvPr id="23556" name="Picture 4" descr="Mummie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a:stretch/>
        </p:blipFill>
        <p:spPr bwMode="auto">
          <a:xfrm>
            <a:off x="1423359" y="836613"/>
            <a:ext cx="2035834"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Text Box 5"/>
          <p:cNvSpPr txBox="1">
            <a:spLocks noChangeArrowheads="1"/>
          </p:cNvSpPr>
          <p:nvPr/>
        </p:nvSpPr>
        <p:spPr bwMode="auto">
          <a:xfrm>
            <a:off x="755650" y="5157788"/>
            <a:ext cx="3240088"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b="1">
                <a:solidFill>
                  <a:schemeClr val="bg2"/>
                </a:solidFill>
              </a:rPr>
              <a:t>Maurice Bucaille,</a:t>
            </a:r>
            <a:r>
              <a:rPr lang="en-US" altLang="zh-TW"/>
              <a:t> </a:t>
            </a:r>
            <a:r>
              <a:rPr lang="en-US" altLang="zh-TW" b="1">
                <a:solidFill>
                  <a:schemeClr val="bg2"/>
                </a:solidFill>
              </a:rPr>
              <a:t>Mummies of the Pharaohs: Modern Medical Investigations, St Martin's Press, 1990.</a:t>
            </a:r>
            <a:r>
              <a:rPr lang="en-US" altLang="zh-TW">
                <a:solidFill>
                  <a:schemeClr val="bg2"/>
                </a:solidFill>
              </a:rPr>
              <a:t> </a:t>
            </a: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20" name="Text Box 4"/>
          <p:cNvSpPr txBox="1">
            <a:spLocks noChangeArrowheads="1"/>
          </p:cNvSpPr>
          <p:nvPr/>
        </p:nvSpPr>
        <p:spPr bwMode="auto">
          <a:xfrm>
            <a:off x="323528" y="333375"/>
            <a:ext cx="8209285" cy="5570538"/>
          </a:xfrm>
          <a:prstGeom prst="rect">
            <a:avLst/>
          </a:prstGeom>
          <a:noFill/>
          <a:ln w="9525">
            <a:noFill/>
            <a:miter lim="800000"/>
            <a:headEnd/>
            <a:tailEnd/>
          </a:ln>
          <a:effectLst/>
        </p:spPr>
        <p:txBody>
          <a:bodyPr wrap="square">
            <a:spAutoFit/>
          </a:bodyPr>
          <a:lstStyle/>
          <a:p>
            <a:pPr marL="363538" indent="-363538">
              <a:lnSpc>
                <a:spcPts val="4000"/>
              </a:lnSpc>
              <a:spcBef>
                <a:spcPct val="50000"/>
              </a:spcBef>
              <a:buFont typeface="Wingdings" pitchFamily="2" charset="2"/>
              <a:buChar char="Ø"/>
              <a:defRPr/>
            </a:pPr>
            <a:r>
              <a:rPr lang="en-US" altLang="zh-TW" b="1" dirty="0">
                <a:solidFill>
                  <a:schemeClr val="hlink"/>
                </a:solidFill>
                <a:effectLst>
                  <a:outerShdw blurRad="38100" dist="38100" dir="2700000" algn="tl">
                    <a:srgbClr val="000000"/>
                  </a:outerShdw>
                </a:effectLst>
                <a:latin typeface="Arial" charset="0"/>
              </a:rPr>
              <a:t> </a:t>
            </a:r>
            <a:r>
              <a:rPr lang="zh-TW" altLang="en-US" sz="2800" b="1" u="sng" dirty="0">
                <a:solidFill>
                  <a:srgbClr val="FFFF00"/>
                </a:solidFill>
                <a:effectLst>
                  <a:outerShdw blurRad="38100" dist="38100" dir="2700000" algn="tl">
                    <a:srgbClr val="000000"/>
                  </a:outerShdw>
                </a:effectLst>
                <a:latin typeface="Arial" charset="0"/>
              </a:rPr>
              <a:t>摩西</a:t>
            </a:r>
            <a:r>
              <a:rPr lang="zh-TW" altLang="en-US" sz="2800" b="1" dirty="0">
                <a:solidFill>
                  <a:srgbClr val="FFFF00"/>
                </a:solidFill>
                <a:effectLst>
                  <a:outerShdw blurRad="38100" dist="38100" dir="2700000" algn="tl">
                    <a:srgbClr val="000000"/>
                  </a:outerShdw>
                </a:effectLst>
                <a:latin typeface="Arial" charset="0"/>
              </a:rPr>
              <a:t>約出生於西元前十三世紀之初</a:t>
            </a:r>
          </a:p>
          <a:p>
            <a:pPr marL="363538" indent="-363538">
              <a:lnSpc>
                <a:spcPts val="4000"/>
              </a:lnSpc>
              <a:spcBef>
                <a:spcPct val="50000"/>
              </a:spcBef>
              <a:buFont typeface="Wingdings" pitchFamily="2" charset="2"/>
              <a:buChar char="Ø"/>
              <a:defRPr/>
            </a:pPr>
            <a:r>
              <a:rPr lang="zh-TW" altLang="en-US" sz="2800" b="1" u="sng" dirty="0">
                <a:solidFill>
                  <a:srgbClr val="FFFF00"/>
                </a:solidFill>
                <a:effectLst>
                  <a:outerShdw blurRad="38100" dist="38100" dir="2700000" algn="tl">
                    <a:srgbClr val="000000"/>
                  </a:outerShdw>
                </a:effectLst>
                <a:latin typeface="Arial" charset="0"/>
              </a:rPr>
              <a:t>摩西</a:t>
            </a:r>
            <a:r>
              <a:rPr lang="zh-TW" altLang="en-US" sz="2800" b="1" dirty="0">
                <a:solidFill>
                  <a:srgbClr val="FFFF00"/>
                </a:solidFill>
                <a:effectLst>
                  <a:outerShdw blurRad="38100" dist="38100" dir="2700000" algn="tl">
                    <a:srgbClr val="000000"/>
                  </a:outerShdw>
                </a:effectLst>
                <a:latin typeface="Arial" charset="0"/>
              </a:rPr>
              <a:t>逃難留</a:t>
            </a:r>
            <a:r>
              <a:rPr lang="zh-TW" altLang="en-US" sz="2800" b="1" u="sng" dirty="0">
                <a:solidFill>
                  <a:srgbClr val="FFFF00"/>
                </a:solidFill>
                <a:effectLst>
                  <a:outerShdw blurRad="38100" dist="38100" dir="2700000" algn="tl">
                    <a:srgbClr val="000000">
                      <a:alpha val="43137"/>
                    </a:srgbClr>
                  </a:outerShdw>
                </a:effectLst>
                <a:latin typeface="Arial" charset="0"/>
              </a:rPr>
              <a:t>麥德彥</a:t>
            </a:r>
            <a:r>
              <a:rPr lang="en-US" altLang="zh-TW" sz="2800" dirty="0">
                <a:solidFill>
                  <a:srgbClr val="FFFF00"/>
                </a:solidFill>
                <a:latin typeface="Arial" charset="0"/>
              </a:rPr>
              <a:t>(</a:t>
            </a:r>
            <a:r>
              <a:rPr lang="en-US" altLang="zh-TW" sz="2800" dirty="0" err="1">
                <a:solidFill>
                  <a:srgbClr val="FFFF00"/>
                </a:solidFill>
                <a:effectLst>
                  <a:outerShdw blurRad="38100" dist="38100" dir="2700000" algn="tl">
                    <a:srgbClr val="000000"/>
                  </a:outerShdw>
                </a:effectLst>
                <a:latin typeface="Arial" charset="0"/>
              </a:rPr>
              <a:t>Midian</a:t>
            </a:r>
            <a:r>
              <a:rPr lang="en-US" altLang="zh-TW" sz="2800" dirty="0">
                <a:solidFill>
                  <a:srgbClr val="FFFF00"/>
                </a:solidFill>
                <a:effectLst>
                  <a:outerShdw blurRad="38100" dist="38100" dir="2700000" algn="tl">
                    <a:srgbClr val="000000"/>
                  </a:outerShdw>
                </a:effectLst>
                <a:latin typeface="Arial" charset="0"/>
              </a:rPr>
              <a:t>, </a:t>
            </a:r>
            <a:r>
              <a:rPr lang="en-US" sz="2800" dirty="0" err="1">
                <a:solidFill>
                  <a:srgbClr val="FFFF00"/>
                </a:solidFill>
                <a:latin typeface="Arial" charset="0"/>
              </a:rPr>
              <a:t>Madyan</a:t>
            </a:r>
            <a:r>
              <a:rPr lang="en-US" altLang="zh-TW" sz="2800" dirty="0">
                <a:solidFill>
                  <a:srgbClr val="FFFF00"/>
                </a:solidFill>
                <a:effectLst>
                  <a:outerShdw blurRad="38100" dist="38100" dir="2700000" algn="tl">
                    <a:srgbClr val="000000"/>
                  </a:outerShdw>
                </a:effectLst>
                <a:latin typeface="Arial" charset="0"/>
              </a:rPr>
              <a:t>)</a:t>
            </a:r>
            <a:r>
              <a:rPr lang="zh-TW" altLang="en-US" sz="2800" b="1" dirty="0">
                <a:solidFill>
                  <a:srgbClr val="FFFF00"/>
                </a:solidFill>
                <a:effectLst>
                  <a:outerShdw blurRad="38100" dist="38100" dir="2700000" algn="tl">
                    <a:srgbClr val="000000"/>
                  </a:outerShdw>
                </a:effectLst>
                <a:latin typeface="Arial" charset="0"/>
              </a:rPr>
              <a:t>時，去世的法老應是</a:t>
            </a:r>
            <a:r>
              <a:rPr lang="zh-TW" altLang="en-US" sz="2800" b="1" u="sng" dirty="0">
                <a:solidFill>
                  <a:schemeClr val="hlink"/>
                </a:solidFill>
                <a:effectLst>
                  <a:outerShdw blurRad="38100" dist="38100" dir="2700000" algn="tl">
                    <a:srgbClr val="000000"/>
                  </a:outerShdw>
                </a:effectLst>
                <a:latin typeface="Arial" charset="0"/>
              </a:rPr>
              <a:t>拉美西斯二世</a:t>
            </a:r>
            <a:r>
              <a:rPr lang="zh-TW" altLang="en-US" sz="2800" b="1" dirty="0">
                <a:solidFill>
                  <a:schemeClr val="hlink"/>
                </a:solidFill>
                <a:effectLst>
                  <a:outerShdw blurRad="38100" dist="38100" dir="2700000" algn="tl">
                    <a:srgbClr val="000000"/>
                  </a:outerShdw>
                </a:effectLst>
                <a:latin typeface="Arial" charset="0"/>
              </a:rPr>
              <a:t> </a:t>
            </a:r>
            <a:r>
              <a:rPr lang="en-US" altLang="zh-TW" sz="2800" dirty="0">
                <a:solidFill>
                  <a:schemeClr val="hlink"/>
                </a:solidFill>
                <a:effectLst>
                  <a:outerShdw blurRad="38100" dist="38100" dir="2700000" algn="tl">
                    <a:srgbClr val="000000"/>
                  </a:outerShdw>
                </a:effectLst>
                <a:latin typeface="Arial" charset="0"/>
              </a:rPr>
              <a:t>(Ramses II, </a:t>
            </a:r>
            <a:r>
              <a:rPr lang="zh-TW" altLang="en-US" sz="2800" b="1" dirty="0">
                <a:solidFill>
                  <a:schemeClr val="hlink"/>
                </a:solidFill>
                <a:effectLst>
                  <a:outerShdw blurRad="38100" dist="38100" dir="2700000" algn="tl">
                    <a:srgbClr val="000000"/>
                  </a:outerShdw>
                </a:effectLst>
                <a:latin typeface="Arial" charset="0"/>
              </a:rPr>
              <a:t>終於</a:t>
            </a:r>
            <a:r>
              <a:rPr lang="en-US" altLang="zh-TW" sz="2800" dirty="0">
                <a:solidFill>
                  <a:schemeClr val="hlink"/>
                </a:solidFill>
                <a:effectLst>
                  <a:outerShdw blurRad="38100" dist="38100" dir="2700000" algn="tl">
                    <a:srgbClr val="000000"/>
                  </a:outerShdw>
                </a:effectLst>
                <a:latin typeface="Arial" charset="0"/>
              </a:rPr>
              <a:t>1235~1224B.C.</a:t>
            </a:r>
            <a:r>
              <a:rPr lang="zh-TW" altLang="en-US" sz="2800" b="1" dirty="0">
                <a:solidFill>
                  <a:schemeClr val="hlink"/>
                </a:solidFill>
                <a:effectLst>
                  <a:outerShdw blurRad="38100" dist="38100" dir="2700000" algn="tl">
                    <a:srgbClr val="000000"/>
                  </a:outerShdw>
                </a:effectLst>
                <a:latin typeface="Arial" charset="0"/>
              </a:rPr>
              <a:t>年間</a:t>
            </a:r>
            <a:r>
              <a:rPr lang="en-US" altLang="zh-TW" sz="2800" b="1" dirty="0">
                <a:solidFill>
                  <a:schemeClr val="hlink"/>
                </a:solidFill>
                <a:effectLst>
                  <a:outerShdw blurRad="38100" dist="38100" dir="2700000" algn="tl">
                    <a:srgbClr val="000000"/>
                  </a:outerShdw>
                </a:effectLst>
                <a:latin typeface="Arial" charset="0"/>
              </a:rPr>
              <a:t>)</a:t>
            </a:r>
          </a:p>
          <a:p>
            <a:pPr marL="363538" indent="-363538">
              <a:lnSpc>
                <a:spcPts val="4000"/>
              </a:lnSpc>
              <a:spcBef>
                <a:spcPct val="50000"/>
              </a:spcBef>
              <a:buFont typeface="Wingdings" pitchFamily="2" charset="2"/>
              <a:buChar char="Ø"/>
              <a:defRPr/>
            </a:pPr>
            <a:r>
              <a:rPr lang="zh-TW" altLang="en-US" sz="2800" b="1" dirty="0">
                <a:solidFill>
                  <a:srgbClr val="FFFF00"/>
                </a:solidFill>
                <a:effectLst>
                  <a:outerShdw blurRad="38100" dist="38100" dir="2700000" algn="tl">
                    <a:srgbClr val="000000"/>
                  </a:outerShdw>
                </a:effectLst>
                <a:latin typeface="Arial" charset="0"/>
              </a:rPr>
              <a:t>由其第</a:t>
            </a:r>
            <a:r>
              <a:rPr lang="en-US" altLang="zh-TW" sz="2800" dirty="0">
                <a:solidFill>
                  <a:srgbClr val="FFFF00"/>
                </a:solidFill>
                <a:effectLst>
                  <a:outerShdw blurRad="38100" dist="38100" dir="2700000" algn="tl">
                    <a:srgbClr val="000000"/>
                  </a:outerShdw>
                </a:effectLst>
                <a:latin typeface="Arial" charset="0"/>
              </a:rPr>
              <a:t>13</a:t>
            </a:r>
            <a:r>
              <a:rPr lang="zh-TW" altLang="en-US" sz="2800" b="1" dirty="0">
                <a:solidFill>
                  <a:srgbClr val="FFFF00"/>
                </a:solidFill>
                <a:effectLst>
                  <a:outerShdw blurRad="38100" dist="38100" dir="2700000" algn="tl">
                    <a:srgbClr val="000000"/>
                  </a:outerShdw>
                </a:effectLst>
                <a:latin typeface="Arial" charset="0"/>
              </a:rPr>
              <a:t>子 </a:t>
            </a:r>
            <a:r>
              <a:rPr lang="zh-TW" altLang="en-US" sz="2800" b="1" u="sng" dirty="0">
                <a:solidFill>
                  <a:srgbClr val="FFFF00"/>
                </a:solidFill>
                <a:effectLst>
                  <a:outerShdw blurRad="38100" dist="38100" dir="2700000" algn="tl">
                    <a:srgbClr val="000000"/>
                  </a:outerShdw>
                </a:effectLst>
                <a:latin typeface="Arial" charset="0"/>
              </a:rPr>
              <a:t>麥倫普塔赫</a:t>
            </a:r>
            <a:r>
              <a:rPr lang="zh-TW" altLang="en-US" sz="2800" b="1" dirty="0">
                <a:solidFill>
                  <a:srgbClr val="FFFF00"/>
                </a:solidFill>
                <a:effectLst>
                  <a:outerShdw blurRad="38100" dist="38100" dir="2700000" algn="tl">
                    <a:srgbClr val="000000"/>
                  </a:outerShdw>
                </a:effectLst>
                <a:latin typeface="Arial" charset="0"/>
              </a:rPr>
              <a:t> </a:t>
            </a:r>
            <a:r>
              <a:rPr lang="en-US" altLang="zh-TW" sz="2800" dirty="0">
                <a:solidFill>
                  <a:srgbClr val="FFFF00"/>
                </a:solidFill>
                <a:effectLst>
                  <a:outerShdw blurRad="38100" dist="38100" dir="2700000" algn="tl">
                    <a:srgbClr val="000000"/>
                  </a:outerShdw>
                </a:effectLst>
                <a:latin typeface="Arial" charset="0"/>
              </a:rPr>
              <a:t>(</a:t>
            </a:r>
            <a:r>
              <a:rPr lang="en-US" altLang="zh-TW" sz="2800" dirty="0" err="1">
                <a:solidFill>
                  <a:srgbClr val="FFFF00"/>
                </a:solidFill>
                <a:effectLst>
                  <a:outerShdw blurRad="38100" dist="38100" dir="2700000" algn="tl">
                    <a:srgbClr val="000000"/>
                  </a:outerShdw>
                </a:effectLst>
                <a:latin typeface="Arial" charset="0"/>
              </a:rPr>
              <a:t>Merenptah</a:t>
            </a:r>
            <a:r>
              <a:rPr lang="en-US" altLang="zh-TW" sz="2800" dirty="0">
                <a:solidFill>
                  <a:srgbClr val="FFFF00"/>
                </a:solidFill>
                <a:effectLst>
                  <a:outerShdw blurRad="38100" dist="38100" dir="2700000" algn="tl">
                    <a:srgbClr val="000000"/>
                  </a:outerShdw>
                </a:effectLst>
                <a:latin typeface="Arial" charset="0"/>
              </a:rPr>
              <a:t>,</a:t>
            </a:r>
            <a:r>
              <a:rPr lang="zh-TW" altLang="en-US" sz="2800" b="1" dirty="0">
                <a:solidFill>
                  <a:srgbClr val="FFFF00"/>
                </a:solidFill>
                <a:effectLst>
                  <a:outerShdw blurRad="38100" dist="38100" dir="2700000" algn="tl">
                    <a:srgbClr val="000000"/>
                  </a:outerShdw>
                </a:effectLst>
                <a:latin typeface="Arial" charset="0"/>
              </a:rPr>
              <a:t>約在位十年</a:t>
            </a:r>
            <a:r>
              <a:rPr lang="en-US" altLang="zh-TW" sz="2800" dirty="0">
                <a:solidFill>
                  <a:srgbClr val="FFFF00"/>
                </a:solidFill>
                <a:effectLst>
                  <a:outerShdw blurRad="38100" dist="38100" dir="2700000" algn="tl">
                    <a:srgbClr val="000000"/>
                  </a:outerShdw>
                </a:effectLst>
                <a:latin typeface="Arial" charset="0"/>
              </a:rPr>
              <a:t>)</a:t>
            </a:r>
            <a:r>
              <a:rPr lang="zh-TW" altLang="en-US" sz="2800" b="1" dirty="0">
                <a:solidFill>
                  <a:srgbClr val="FFFF00"/>
                </a:solidFill>
                <a:effectLst>
                  <a:outerShdw blurRad="38100" dist="38100" dir="2700000" algn="tl">
                    <a:srgbClr val="000000"/>
                  </a:outerShdw>
                </a:effectLst>
                <a:latin typeface="Arial" charset="0"/>
              </a:rPr>
              <a:t>繼位</a:t>
            </a:r>
          </a:p>
          <a:p>
            <a:pPr marL="363538" indent="-363538">
              <a:lnSpc>
                <a:spcPts val="4000"/>
              </a:lnSpc>
              <a:spcBef>
                <a:spcPct val="50000"/>
              </a:spcBef>
              <a:buFont typeface="Wingdings" pitchFamily="2" charset="2"/>
              <a:buChar char="Ø"/>
              <a:defRPr/>
            </a:pPr>
            <a:r>
              <a:rPr lang="zh-TW" altLang="en-US" sz="2800" b="1" dirty="0">
                <a:solidFill>
                  <a:srgbClr val="FFFF00"/>
                </a:solidFill>
                <a:effectLst>
                  <a:outerShdw blurRad="38100" dist="38100" dir="2700000" algn="tl">
                    <a:srgbClr val="000000"/>
                  </a:outerShdw>
                </a:effectLst>
                <a:latin typeface="Arial" charset="0"/>
              </a:rPr>
              <a:t>出埃及事件應發生於西元前十三世紀之末段</a:t>
            </a:r>
          </a:p>
          <a:p>
            <a:pPr marL="363538" indent="-363538">
              <a:lnSpc>
                <a:spcPts val="4000"/>
              </a:lnSpc>
              <a:spcBef>
                <a:spcPct val="50000"/>
              </a:spcBef>
              <a:buFont typeface="Wingdings" pitchFamily="2" charset="2"/>
              <a:buChar char="Ø"/>
              <a:defRPr/>
            </a:pPr>
            <a:r>
              <a:rPr lang="zh-TW" altLang="en-US" sz="2800" b="1" dirty="0">
                <a:solidFill>
                  <a:srgbClr val="FFFF00"/>
                </a:solidFill>
                <a:effectLst>
                  <a:outerShdw blurRad="38100" dist="38100" dir="2700000" algn="tl">
                    <a:srgbClr val="000000"/>
                  </a:outerShdw>
                </a:effectLst>
                <a:latin typeface="Arial" charset="0"/>
              </a:rPr>
              <a:t>換言之，</a:t>
            </a:r>
            <a:r>
              <a:rPr lang="zh-TW" altLang="en-US" sz="2800" b="1" u="sng" dirty="0">
                <a:solidFill>
                  <a:srgbClr val="FFFF00"/>
                </a:solidFill>
                <a:effectLst>
                  <a:outerShdw blurRad="38100" dist="38100" dir="2700000" algn="tl">
                    <a:srgbClr val="000000"/>
                  </a:outerShdw>
                </a:effectLst>
                <a:latin typeface="Arial" charset="0"/>
              </a:rPr>
              <a:t>麥倫普塔赫</a:t>
            </a:r>
            <a:r>
              <a:rPr lang="zh-TW" altLang="en-US" sz="2800" b="1" dirty="0">
                <a:solidFill>
                  <a:srgbClr val="FFFF00"/>
                </a:solidFill>
                <a:effectLst>
                  <a:outerShdw blurRad="38100" dist="38100" dir="2700000" algn="tl">
                    <a:srgbClr val="000000"/>
                  </a:outerShdw>
                </a:effectLst>
                <a:latin typeface="Arial" charset="0"/>
              </a:rPr>
              <a:t> </a:t>
            </a:r>
            <a:r>
              <a:rPr lang="en-US" altLang="zh-TW" sz="2800" dirty="0">
                <a:solidFill>
                  <a:srgbClr val="FFFF00"/>
                </a:solidFill>
                <a:effectLst>
                  <a:outerShdw blurRad="38100" dist="38100" dir="2700000" algn="tl">
                    <a:srgbClr val="000000"/>
                  </a:outerShdw>
                </a:effectLst>
                <a:latin typeface="Arial" charset="0"/>
              </a:rPr>
              <a:t>(</a:t>
            </a:r>
            <a:r>
              <a:rPr lang="en-US" altLang="zh-TW" sz="2800" dirty="0" err="1">
                <a:solidFill>
                  <a:srgbClr val="FFFF00"/>
                </a:solidFill>
                <a:effectLst>
                  <a:outerShdw blurRad="38100" dist="38100" dir="2700000" algn="tl">
                    <a:srgbClr val="000000"/>
                  </a:outerShdw>
                </a:effectLst>
                <a:latin typeface="Arial" charset="0"/>
              </a:rPr>
              <a:t>Merenptah</a:t>
            </a:r>
            <a:r>
              <a:rPr lang="en-US" altLang="zh-TW" sz="2800" dirty="0">
                <a:solidFill>
                  <a:srgbClr val="FFFF00"/>
                </a:solidFill>
                <a:effectLst>
                  <a:outerShdw blurRad="38100" dist="38100" dir="2700000" algn="tl">
                    <a:srgbClr val="000000"/>
                  </a:outerShdw>
                </a:effectLst>
                <a:latin typeface="Arial" charset="0"/>
              </a:rPr>
              <a:t>)</a:t>
            </a:r>
            <a:r>
              <a:rPr lang="zh-TW" altLang="en-US" sz="2800" b="1" dirty="0">
                <a:solidFill>
                  <a:srgbClr val="FFFF00"/>
                </a:solidFill>
                <a:effectLst>
                  <a:outerShdw blurRad="38100" dist="38100" dir="2700000" algn="tl">
                    <a:srgbClr val="000000"/>
                  </a:outerShdw>
                </a:effectLst>
                <a:latin typeface="Arial" charset="0"/>
              </a:rPr>
              <a:t>正是追趕</a:t>
            </a:r>
            <a:r>
              <a:rPr lang="zh-TW" altLang="en-US" sz="2800" b="1" u="sng" dirty="0">
                <a:solidFill>
                  <a:srgbClr val="FFFF00"/>
                </a:solidFill>
                <a:effectLst>
                  <a:outerShdw blurRad="38100" dist="38100" dir="2700000" algn="tl">
                    <a:srgbClr val="000000"/>
                  </a:outerShdw>
                </a:effectLst>
                <a:latin typeface="Arial" charset="0"/>
              </a:rPr>
              <a:t>摩西</a:t>
            </a:r>
            <a:r>
              <a:rPr lang="zh-TW" altLang="en-US" sz="2800" b="1" dirty="0">
                <a:solidFill>
                  <a:srgbClr val="FFFF00"/>
                </a:solidFill>
                <a:effectLst>
                  <a:outerShdw blurRad="38100" dist="38100" dir="2700000" algn="tl">
                    <a:srgbClr val="000000"/>
                  </a:outerShdw>
                </a:effectLst>
                <a:latin typeface="Arial" charset="0"/>
              </a:rPr>
              <a:t>等人的法老</a:t>
            </a:r>
          </a:p>
        </p:txBody>
      </p:sp>
      <p:sp>
        <p:nvSpPr>
          <p:cNvPr id="162821" name="Text Box 5"/>
          <p:cNvSpPr txBox="1">
            <a:spLocks noChangeArrowheads="1"/>
          </p:cNvSpPr>
          <p:nvPr/>
        </p:nvSpPr>
        <p:spPr bwMode="auto">
          <a:xfrm>
            <a:off x="755576" y="6021288"/>
            <a:ext cx="799288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000" dirty="0"/>
              <a:t>Maurice </a:t>
            </a:r>
            <a:r>
              <a:rPr lang="en-US" altLang="zh-TW" sz="2000" dirty="0" err="1"/>
              <a:t>Bucaille</a:t>
            </a:r>
            <a:r>
              <a:rPr lang="en-US" altLang="zh-TW" sz="2000" dirty="0"/>
              <a:t>. </a:t>
            </a:r>
            <a:r>
              <a:rPr lang="en-US" altLang="zh-TW" sz="2000" i="1" dirty="0"/>
              <a:t>Moses and Pharaoh in the Bible, Qur'an and History</a:t>
            </a:r>
            <a:r>
              <a:rPr lang="en-US" altLang="zh-TW" sz="2000" dirty="0"/>
              <a:t>, Islamic Book Trust, Kuala Lumpur, 1994. pp.213-5</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62820">
                                            <p:txEl>
                                              <p:pRg st="0" end="0"/>
                                            </p:txEl>
                                          </p:spTgt>
                                        </p:tgtEl>
                                        <p:attrNameLst>
                                          <p:attrName>style.visibility</p:attrName>
                                        </p:attrNameLst>
                                      </p:cBhvr>
                                      <p:to>
                                        <p:strVal val="visible"/>
                                      </p:to>
                                    </p:set>
                                    <p:animEffect transition="in" filter="dissolve">
                                      <p:cBhvr>
                                        <p:cTn id="7" dur="500"/>
                                        <p:tgtEl>
                                          <p:spTgt spid="1628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2820">
                                            <p:txEl>
                                              <p:pRg st="1" end="1"/>
                                            </p:txEl>
                                          </p:spTgt>
                                        </p:tgtEl>
                                        <p:attrNameLst>
                                          <p:attrName>style.visibility</p:attrName>
                                        </p:attrNameLst>
                                      </p:cBhvr>
                                      <p:to>
                                        <p:strVal val="visible"/>
                                      </p:to>
                                    </p:set>
                                    <p:animEffect transition="in" filter="dissolve">
                                      <p:cBhvr>
                                        <p:cTn id="12" dur="500"/>
                                        <p:tgtEl>
                                          <p:spTgt spid="1628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2820">
                                            <p:txEl>
                                              <p:pRg st="2" end="2"/>
                                            </p:txEl>
                                          </p:spTgt>
                                        </p:tgtEl>
                                        <p:attrNameLst>
                                          <p:attrName>style.visibility</p:attrName>
                                        </p:attrNameLst>
                                      </p:cBhvr>
                                      <p:to>
                                        <p:strVal val="visible"/>
                                      </p:to>
                                    </p:set>
                                    <p:animEffect transition="in" filter="dissolve">
                                      <p:cBhvr>
                                        <p:cTn id="17" dur="500"/>
                                        <p:tgtEl>
                                          <p:spTgt spid="1628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2820">
                                            <p:txEl>
                                              <p:pRg st="3" end="3"/>
                                            </p:txEl>
                                          </p:spTgt>
                                        </p:tgtEl>
                                        <p:attrNameLst>
                                          <p:attrName>style.visibility</p:attrName>
                                        </p:attrNameLst>
                                      </p:cBhvr>
                                      <p:to>
                                        <p:strVal val="visible"/>
                                      </p:to>
                                    </p:set>
                                    <p:animEffect transition="in" filter="dissolve">
                                      <p:cBhvr>
                                        <p:cTn id="22" dur="500"/>
                                        <p:tgtEl>
                                          <p:spTgt spid="1628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62820">
                                            <p:txEl>
                                              <p:pRg st="4" end="4"/>
                                            </p:txEl>
                                          </p:spTgt>
                                        </p:tgtEl>
                                        <p:attrNameLst>
                                          <p:attrName>style.visibility</p:attrName>
                                        </p:attrNameLst>
                                      </p:cBhvr>
                                      <p:to>
                                        <p:strVal val="visible"/>
                                      </p:to>
                                    </p:set>
                                    <p:animEffect transition="in" filter="dissolve">
                                      <p:cBhvr>
                                        <p:cTn id="27" dur="500"/>
                                        <p:tgtEl>
                                          <p:spTgt spid="162820">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62821"/>
                                        </p:tgtEl>
                                        <p:attrNameLst>
                                          <p:attrName>style.visibility</p:attrName>
                                        </p:attrNameLst>
                                      </p:cBhvr>
                                      <p:to>
                                        <p:strVal val="visible"/>
                                      </p:to>
                                    </p:set>
                                    <p:animEffect transition="in" filter="dissolve">
                                      <p:cBhvr>
                                        <p:cTn id="30" dur="5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5602" name="Picture 2" descr="Cario_museum_"/>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3"/>
          <p:cNvSpPr txBox="1">
            <a:spLocks noChangeArrowheads="1"/>
          </p:cNvSpPr>
          <p:nvPr/>
        </p:nvSpPr>
        <p:spPr bwMode="auto">
          <a:xfrm>
            <a:off x="4787900" y="549275"/>
            <a:ext cx="403066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pPr>
            <a:r>
              <a:rPr lang="zh-TW" altLang="en-US" sz="5400">
                <a:solidFill>
                  <a:srgbClr val="260DBB"/>
                </a:solidFill>
                <a:latin typeface="標楷體" pitchFamily="65" charset="-120"/>
                <a:ea typeface="標楷體" pitchFamily="65" charset="-120"/>
              </a:rPr>
              <a:t>開羅博物館</a:t>
            </a: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Mummy of Pharaoh Merenpta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7175" y="3141663"/>
            <a:ext cx="4643438" cy="332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3" descr="Mummy Of Ramses I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5464175" cy="333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Text Box 4"/>
          <p:cNvSpPr txBox="1">
            <a:spLocks noChangeArrowheads="1"/>
          </p:cNvSpPr>
          <p:nvPr/>
        </p:nvSpPr>
        <p:spPr bwMode="auto">
          <a:xfrm>
            <a:off x="395288" y="260350"/>
            <a:ext cx="5364162" cy="1246188"/>
          </a:xfrm>
          <a:prstGeom prst="rect">
            <a:avLst/>
          </a:prstGeom>
          <a:solidFill>
            <a:srgbClr val="A18AEA">
              <a:alpha val="50000"/>
            </a:srgbClr>
          </a:solidFill>
          <a:ln w="12700">
            <a:noFill/>
            <a:miter lim="800000"/>
            <a:headEnd/>
            <a:tailEnd/>
          </a:ln>
          <a:effectLst/>
        </p:spPr>
        <p:txBody>
          <a:bodyPr>
            <a:spAutoFit/>
          </a:bodyPr>
          <a:lstStyle/>
          <a:p>
            <a:pPr algn="ctr" eaLnBrk="0" hangingPunct="0">
              <a:lnSpc>
                <a:spcPct val="50000"/>
              </a:lnSpc>
              <a:spcBef>
                <a:spcPct val="50000"/>
              </a:spcBef>
              <a:defRPr/>
            </a:pPr>
            <a:r>
              <a:rPr lang="zh-TW" altLang="en-US" sz="3400" b="1" dirty="0">
                <a:solidFill>
                  <a:schemeClr val="hlink"/>
                </a:solidFill>
                <a:effectLst>
                  <a:outerShdw blurRad="38100" dist="38100" dir="2700000" algn="tl">
                    <a:srgbClr val="000000"/>
                  </a:outerShdw>
                </a:effectLst>
                <a:latin typeface="標楷體" pitchFamily="65" charset="-120"/>
                <a:ea typeface="標楷體" pitchFamily="65" charset="-120"/>
              </a:rPr>
              <a:t>拉美西斯二世</a:t>
            </a:r>
          </a:p>
          <a:p>
            <a:pPr algn="ctr" eaLnBrk="0" hangingPunct="0">
              <a:lnSpc>
                <a:spcPct val="50000"/>
              </a:lnSpc>
              <a:spcBef>
                <a:spcPct val="50000"/>
              </a:spcBef>
              <a:defRPr/>
            </a:pPr>
            <a:r>
              <a:rPr lang="en-US" altLang="zh-TW" sz="3400" b="1" dirty="0">
                <a:solidFill>
                  <a:schemeClr val="hlink"/>
                </a:solidFill>
                <a:effectLst>
                  <a:outerShdw blurRad="38100" dist="38100" dir="2700000" algn="tl">
                    <a:srgbClr val="000000"/>
                  </a:outerShdw>
                </a:effectLst>
                <a:latin typeface="Times New Roman" pitchFamily="18" charset="0"/>
                <a:ea typeface="標楷體" pitchFamily="65" charset="-120"/>
              </a:rPr>
              <a:t>(</a:t>
            </a:r>
            <a:r>
              <a:rPr lang="en-US" altLang="zh-TW" sz="3400" dirty="0">
                <a:solidFill>
                  <a:schemeClr val="hlink"/>
                </a:solidFill>
                <a:effectLst>
                  <a:outerShdw blurRad="38100" dist="38100" dir="2700000" algn="tl">
                    <a:srgbClr val="000000"/>
                  </a:outerShdw>
                </a:effectLst>
                <a:latin typeface="Times New Roman" pitchFamily="18" charset="0"/>
                <a:ea typeface="標楷體" pitchFamily="65" charset="-120"/>
              </a:rPr>
              <a:t>Ramses II</a:t>
            </a:r>
            <a:r>
              <a:rPr lang="en-US" altLang="zh-TW" sz="3400" b="1" dirty="0">
                <a:solidFill>
                  <a:schemeClr val="hlink"/>
                </a:solidFill>
                <a:effectLst>
                  <a:outerShdw blurRad="38100" dist="38100" dir="2700000" algn="tl">
                    <a:srgbClr val="000000"/>
                  </a:outerShdw>
                </a:effectLst>
                <a:latin typeface="Times New Roman" pitchFamily="18" charset="0"/>
                <a:ea typeface="標楷體" pitchFamily="65" charset="-120"/>
              </a:rPr>
              <a:t>)</a:t>
            </a:r>
          </a:p>
          <a:p>
            <a:pPr algn="ctr" eaLnBrk="0" hangingPunct="0">
              <a:lnSpc>
                <a:spcPct val="50000"/>
              </a:lnSpc>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(1279-1213 B.C.)</a:t>
            </a:r>
            <a:endParaRPr lang="en-US" altLang="zh-TW" sz="3400" b="1" dirty="0">
              <a:solidFill>
                <a:schemeClr val="hlink"/>
              </a:solidFill>
              <a:effectLst>
                <a:outerShdw blurRad="38100" dist="38100" dir="2700000" algn="tl">
                  <a:srgbClr val="000000"/>
                </a:outerShdw>
              </a:effectLst>
              <a:latin typeface="Times New Roman" pitchFamily="18" charset="0"/>
              <a:ea typeface="標楷體" pitchFamily="65" charset="-120"/>
            </a:endParaRPr>
          </a:p>
        </p:txBody>
      </p:sp>
      <p:sp>
        <p:nvSpPr>
          <p:cNvPr id="68613" name="Text Box 5"/>
          <p:cNvSpPr txBox="1">
            <a:spLocks noChangeArrowheads="1"/>
          </p:cNvSpPr>
          <p:nvPr/>
        </p:nvSpPr>
        <p:spPr bwMode="auto">
          <a:xfrm>
            <a:off x="3851275" y="5157788"/>
            <a:ext cx="5003800" cy="1200150"/>
          </a:xfrm>
          <a:prstGeom prst="rect">
            <a:avLst/>
          </a:prstGeom>
          <a:solidFill>
            <a:srgbClr val="A18AEA">
              <a:alpha val="50000"/>
            </a:srgbClr>
          </a:solidFill>
          <a:ln w="12700">
            <a:noFill/>
            <a:miter lim="800000"/>
            <a:headEnd/>
            <a:tailEnd/>
          </a:ln>
          <a:effectLst/>
        </p:spPr>
        <p:txBody>
          <a:bodyPr>
            <a:spAutoFit/>
          </a:bodyPr>
          <a:lstStyle/>
          <a:p>
            <a:pPr algn="ctr" eaLnBrk="0" hangingPunct="0">
              <a:lnSpc>
                <a:spcPct val="50000"/>
              </a:lnSpc>
              <a:spcBef>
                <a:spcPct val="50000"/>
              </a:spcBef>
              <a:defRPr/>
            </a:pPr>
            <a:r>
              <a:rPr lang="zh-TW" altLang="en-US" sz="3200" b="1" dirty="0">
                <a:solidFill>
                  <a:srgbClr val="FFFF00"/>
                </a:solidFill>
                <a:effectLst>
                  <a:outerShdw blurRad="38100" dist="38100" dir="2700000" algn="tl">
                    <a:srgbClr val="000000"/>
                  </a:outerShdw>
                </a:effectLst>
                <a:latin typeface="標楷體" pitchFamily="65" charset="-120"/>
                <a:ea typeface="標楷體" pitchFamily="65" charset="-120"/>
              </a:rPr>
              <a:t>麥倫普塔赫</a:t>
            </a:r>
          </a:p>
          <a:p>
            <a:pPr algn="ctr" eaLnBrk="0" hangingPunct="0">
              <a:lnSpc>
                <a:spcPct val="50000"/>
              </a:lnSpc>
              <a:spcBef>
                <a:spcPct val="50000"/>
              </a:spcBef>
              <a:defRPr/>
            </a:pPr>
            <a:r>
              <a:rPr lang="en-US" altLang="zh-TW" sz="3200" dirty="0">
                <a:solidFill>
                  <a:srgbClr val="FFFF00"/>
                </a:solidFill>
                <a:effectLst>
                  <a:outerShdw blurRad="38100" dist="38100" dir="2700000" algn="tl">
                    <a:srgbClr val="000000"/>
                  </a:outerShdw>
                </a:effectLst>
                <a:latin typeface="Times New Roman" pitchFamily="18" charset="0"/>
                <a:ea typeface="標楷體" pitchFamily="65" charset="-120"/>
              </a:rPr>
              <a:t>(</a:t>
            </a:r>
            <a:r>
              <a:rPr lang="en-US" altLang="zh-TW" sz="3200" dirty="0" err="1">
                <a:solidFill>
                  <a:srgbClr val="FFFF00"/>
                </a:solidFill>
                <a:effectLst>
                  <a:outerShdw blurRad="38100" dist="38100" dir="2700000" algn="tl">
                    <a:srgbClr val="000000"/>
                  </a:outerShdw>
                </a:effectLst>
                <a:latin typeface="Times New Roman" pitchFamily="18" charset="0"/>
                <a:ea typeface="標楷體" pitchFamily="65" charset="-120"/>
              </a:rPr>
              <a:t>Merenptah</a:t>
            </a:r>
            <a:r>
              <a:rPr lang="en-US" altLang="zh-TW" sz="3200" dirty="0">
                <a:solidFill>
                  <a:srgbClr val="FFFF00"/>
                </a:solidFill>
                <a:effectLst>
                  <a:outerShdw blurRad="38100" dist="38100" dir="2700000" algn="tl">
                    <a:srgbClr val="000000"/>
                  </a:outerShdw>
                </a:effectLst>
                <a:latin typeface="Times New Roman" pitchFamily="18" charset="0"/>
                <a:ea typeface="標楷體" pitchFamily="65" charset="-120"/>
              </a:rPr>
              <a:t>)</a:t>
            </a:r>
          </a:p>
          <a:p>
            <a:pPr algn="ctr" eaLnBrk="0" hangingPunct="0">
              <a:lnSpc>
                <a:spcPct val="50000"/>
              </a:lnSpc>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(1213-1203 B.C.)</a:t>
            </a:r>
            <a:endParaRPr lang="en-US" altLang="zh-TW" sz="3200" dirty="0">
              <a:solidFill>
                <a:srgbClr val="FFFF00"/>
              </a:solidFill>
              <a:effectLst>
                <a:outerShdw blurRad="38100" dist="38100" dir="2700000" algn="tl">
                  <a:srgbClr val="000000"/>
                </a:outerShdw>
              </a:effectLst>
              <a:latin typeface="Times New Roman" pitchFamily="18" charset="0"/>
              <a:ea typeface="標楷體" pitchFamily="65" charset="-120"/>
            </a:endParaRPr>
          </a:p>
        </p:txBody>
      </p:sp>
      <p:sp>
        <p:nvSpPr>
          <p:cNvPr id="26630" name="文字方塊 1"/>
          <p:cNvSpPr txBox="1">
            <a:spLocks noChangeArrowheads="1"/>
          </p:cNvSpPr>
          <p:nvPr/>
        </p:nvSpPr>
        <p:spPr bwMode="auto">
          <a:xfrm>
            <a:off x="180975" y="3429000"/>
            <a:ext cx="36703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HK" sz="1600" dirty="0"/>
              <a:t>http://en.wikipedia.org/wiki/Ramses_II</a:t>
            </a:r>
            <a:endParaRPr lang="zh-HK" altLang="en-US" sz="1600" dirty="0"/>
          </a:p>
        </p:txBody>
      </p:sp>
      <p:pic>
        <p:nvPicPr>
          <p:cNvPr id="26631" name="Picture 2" descr="http://upload.wikimedia.org/wikipedia/commons/thumb/a/ac/Merenptah_Louxor-HeadAndShoulders-BackgroundKnockedOut.png/220px-Merenptah_Louxor-HeadAndShoulders-BackgroundKnockedOut.png">
            <a:hlinkClick r:id="rId5" tooltip="Statue of Merenptah on display at the Egyptian Museum."/>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70763" y="2239963"/>
            <a:ext cx="1808162"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2" name="文字方塊 2"/>
          <p:cNvSpPr txBox="1">
            <a:spLocks noChangeArrowheads="1"/>
          </p:cNvSpPr>
          <p:nvPr/>
        </p:nvSpPr>
        <p:spPr bwMode="auto">
          <a:xfrm>
            <a:off x="3988593" y="6470650"/>
            <a:ext cx="472916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HK" sz="1600" dirty="0"/>
              <a:t>http://en.wikipedia.org/wiki/Merenptah</a:t>
            </a:r>
            <a:endParaRPr lang="zh-HK" altLang="en-US" sz="1600" dirty="0"/>
          </a:p>
        </p:txBody>
      </p:sp>
      <p:pic>
        <p:nvPicPr>
          <p:cNvPr id="26633" name="Picture 4" descr="http://upload.wikimedia.org/wikipedia/commons/thumb/0/03/RamsesIIEgypt.jpg/220px-RamsesIIEgypt.jpg">
            <a:hlinkClick r:id="rId7" tooltip="Ramesses II: one of four external seated statues at Abu Simbel"/>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833938" y="9525"/>
            <a:ext cx="1609725" cy="191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6" name="Text Box 8"/>
          <p:cNvSpPr txBox="1">
            <a:spLocks noChangeArrowheads="1"/>
          </p:cNvSpPr>
          <p:nvPr/>
        </p:nvSpPr>
        <p:spPr bwMode="auto">
          <a:xfrm>
            <a:off x="683468" y="548680"/>
            <a:ext cx="7632700" cy="5283369"/>
          </a:xfrm>
          <a:prstGeom prst="rect">
            <a:avLst/>
          </a:prstGeom>
          <a:noFill/>
          <a:ln w="9525">
            <a:noFill/>
            <a:miter lim="800000"/>
            <a:headEnd/>
            <a:tailEnd/>
          </a:ln>
          <a:effectLst/>
        </p:spPr>
        <p:txBody>
          <a:bodyPr>
            <a:spAutoFit/>
          </a:bodyPr>
          <a:lstStyle/>
          <a:p>
            <a:pPr marL="363538" indent="-363538">
              <a:lnSpc>
                <a:spcPct val="140000"/>
              </a:lnSpc>
              <a:spcBef>
                <a:spcPct val="50000"/>
              </a:spcBef>
              <a:buFont typeface="Wingdings" pitchFamily="2" charset="2"/>
              <a:buChar char="Ø"/>
              <a:defRPr/>
            </a:pPr>
            <a:r>
              <a:rPr lang="en-US" altLang="zh-TW" sz="2800" dirty="0">
                <a:solidFill>
                  <a:schemeClr val="hlink"/>
                </a:solidFill>
                <a:effectLst>
                  <a:outerShdw blurRad="38100" dist="38100" dir="2700000" algn="tl">
                    <a:srgbClr val="000000"/>
                  </a:outerShdw>
                </a:effectLst>
                <a:latin typeface="Arial" charset="0"/>
              </a:rPr>
              <a:t>1898</a:t>
            </a:r>
            <a:r>
              <a:rPr lang="zh-TW" altLang="en-US" sz="2800" b="1" dirty="0">
                <a:solidFill>
                  <a:schemeClr val="hlink"/>
                </a:solidFill>
                <a:effectLst>
                  <a:outerShdw blurRad="38100" dist="38100" dir="2700000" algn="tl">
                    <a:srgbClr val="000000"/>
                  </a:outerShdw>
                </a:effectLst>
                <a:latin typeface="Arial" charset="0"/>
              </a:rPr>
              <a:t>年由</a:t>
            </a:r>
            <a:r>
              <a:rPr lang="zh-TW" altLang="en-US" sz="2800" b="1" u="sng" dirty="0">
                <a:solidFill>
                  <a:schemeClr val="hlink"/>
                </a:solidFill>
                <a:effectLst>
                  <a:outerShdw blurRad="38100" dist="38100" dir="2700000" algn="tl">
                    <a:srgbClr val="000000"/>
                  </a:outerShdw>
                </a:effectLst>
                <a:latin typeface="Arial" charset="0"/>
              </a:rPr>
              <a:t>法國</a:t>
            </a:r>
            <a:r>
              <a:rPr lang="zh-TW" altLang="en-US" sz="2800" b="1" dirty="0">
                <a:solidFill>
                  <a:schemeClr val="hlink"/>
                </a:solidFill>
                <a:effectLst>
                  <a:outerShdw blurRad="38100" dist="38100" dir="2700000" algn="tl">
                    <a:srgbClr val="000000"/>
                  </a:outerShdw>
                </a:effectLst>
                <a:latin typeface="Arial" charset="0"/>
              </a:rPr>
              <a:t>人</a:t>
            </a:r>
            <a:r>
              <a:rPr lang="zh-TW" altLang="en-US" sz="2800" b="1" u="sng" dirty="0">
                <a:solidFill>
                  <a:srgbClr val="FFFF00"/>
                </a:solidFill>
                <a:effectLst>
                  <a:outerShdw blurRad="38100" dist="38100" dir="2700000" algn="tl">
                    <a:srgbClr val="000000">
                      <a:alpha val="43137"/>
                    </a:srgbClr>
                  </a:outerShdw>
                </a:effectLst>
                <a:latin typeface="Arial" charset="0"/>
              </a:rPr>
              <a:t>勞萊特</a:t>
            </a:r>
            <a:r>
              <a:rPr lang="zh-TW" altLang="en-US" sz="2800" b="1" dirty="0">
                <a:solidFill>
                  <a:srgbClr val="FFFF00"/>
                </a:solidFill>
                <a:effectLst>
                  <a:outerShdw blurRad="38100" dist="38100" dir="2700000" algn="tl">
                    <a:srgbClr val="000000">
                      <a:alpha val="43137"/>
                    </a:srgbClr>
                  </a:outerShdw>
                </a:effectLst>
                <a:latin typeface="Arial" charset="0"/>
              </a:rPr>
              <a:t> </a:t>
            </a:r>
            <a:r>
              <a:rPr lang="en-US" altLang="zh-TW"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2800" dirty="0">
                <a:solidFill>
                  <a:schemeClr val="hlink"/>
                </a:solidFill>
                <a:effectLst>
                  <a:outerShdw blurRad="38100" dist="38100" dir="2700000" algn="tl">
                    <a:srgbClr val="000000"/>
                  </a:outerShdw>
                </a:effectLst>
                <a:latin typeface="Arial" charset="0"/>
              </a:rPr>
              <a:t>Victor </a:t>
            </a:r>
            <a:r>
              <a:rPr lang="en-US" altLang="zh-TW" sz="2800" dirty="0" err="1">
                <a:solidFill>
                  <a:schemeClr val="hlink"/>
                </a:solidFill>
                <a:effectLst>
                  <a:outerShdw blurRad="38100" dist="38100" dir="2700000" algn="tl">
                    <a:srgbClr val="000000"/>
                  </a:outerShdw>
                </a:effectLst>
                <a:latin typeface="Arial" charset="0"/>
              </a:rPr>
              <a:t>Loret</a:t>
            </a:r>
            <a:r>
              <a:rPr lang="en-US" altLang="zh-TW" sz="2800" dirty="0">
                <a:solidFill>
                  <a:schemeClr val="hlink"/>
                </a:solidFill>
                <a:effectLst>
                  <a:outerShdw blurRad="38100" dist="38100" dir="2700000" algn="tl">
                    <a:srgbClr val="000000"/>
                  </a:outerShdw>
                </a:effectLst>
                <a:latin typeface="Arial" charset="0"/>
              </a:rPr>
              <a:t> </a:t>
            </a:r>
            <a:r>
              <a:rPr lang="en-US" altLang="zh-TW" sz="2800" dirty="0">
                <a:solidFill>
                  <a:schemeClr val="hlink"/>
                </a:solidFill>
                <a:effectLst>
                  <a:outerShdw blurRad="38100" dist="38100" dir="2700000" algn="tl">
                    <a:srgbClr val="000000"/>
                  </a:outerShdw>
                </a:effectLst>
                <a:latin typeface="Times New Roman" pitchFamily="18" charset="0"/>
                <a:cs typeface="Times New Roman" pitchFamily="18" charset="0"/>
              </a:rPr>
              <a:t>)</a:t>
            </a:r>
            <a:r>
              <a:rPr lang="en-US" altLang="zh-TW" sz="2800" dirty="0">
                <a:solidFill>
                  <a:schemeClr val="hlink"/>
                </a:solidFill>
                <a:effectLst>
                  <a:outerShdw blurRad="38100" dist="38100" dir="2700000" algn="tl">
                    <a:srgbClr val="000000"/>
                  </a:outerShdw>
                </a:effectLst>
                <a:latin typeface="Arial" charset="0"/>
              </a:rPr>
              <a:t> </a:t>
            </a:r>
            <a:r>
              <a:rPr lang="zh-TW" altLang="en-US" sz="2800" b="1" dirty="0">
                <a:solidFill>
                  <a:schemeClr val="hlink"/>
                </a:solidFill>
                <a:effectLst>
                  <a:outerShdw blurRad="38100" dist="38100" dir="2700000" algn="tl">
                    <a:srgbClr val="000000"/>
                  </a:outerShdw>
                </a:effectLst>
                <a:latin typeface="Arial" charset="0"/>
              </a:rPr>
              <a:t>在帝皇谷</a:t>
            </a:r>
            <a:r>
              <a:rPr lang="en-US" altLang="zh-TW" sz="2800" b="1" dirty="0">
                <a:solidFill>
                  <a:schemeClr val="hlink"/>
                </a:solidFill>
                <a:effectLst>
                  <a:outerShdw blurRad="38100" dist="38100" dir="2700000" algn="tl">
                    <a:srgbClr val="000000"/>
                  </a:outerShdw>
                </a:effectLst>
                <a:latin typeface="Arial" charset="0"/>
              </a:rPr>
              <a:t>(</a:t>
            </a:r>
            <a:r>
              <a:rPr lang="en-US" altLang="zh-TW" sz="2800" dirty="0">
                <a:solidFill>
                  <a:schemeClr val="hlink"/>
                </a:solidFill>
                <a:effectLst>
                  <a:outerShdw blurRad="38100" dist="38100" dir="2700000" algn="tl">
                    <a:srgbClr val="000000"/>
                  </a:outerShdw>
                </a:effectLst>
                <a:latin typeface="Arial" charset="0"/>
              </a:rPr>
              <a:t>Valley of the Kings) </a:t>
            </a:r>
            <a:r>
              <a:rPr lang="zh-TW" altLang="en-US" sz="2800" b="1" dirty="0">
                <a:solidFill>
                  <a:schemeClr val="hlink"/>
                </a:solidFill>
                <a:effectLst>
                  <a:outerShdw blurRad="38100" dist="38100" dir="2700000" algn="tl">
                    <a:srgbClr val="000000"/>
                  </a:outerShdw>
                </a:effectLst>
                <a:latin typeface="Arial" charset="0"/>
              </a:rPr>
              <a:t>發現十具木乃衣，其一為</a:t>
            </a:r>
            <a:r>
              <a:rPr lang="zh-TW" altLang="en-US" sz="2800" b="1" u="sng" dirty="0">
                <a:solidFill>
                  <a:schemeClr val="hlink"/>
                </a:solidFill>
                <a:effectLst>
                  <a:outerShdw blurRad="38100" dist="38100" dir="2700000" algn="tl">
                    <a:srgbClr val="000000"/>
                  </a:outerShdw>
                </a:effectLst>
                <a:latin typeface="Arial" charset="0"/>
              </a:rPr>
              <a:t>麥倫普塔赫</a:t>
            </a:r>
            <a:r>
              <a:rPr lang="zh-TW" altLang="en-US" sz="2800" b="1" dirty="0">
                <a:solidFill>
                  <a:schemeClr val="hlink"/>
                </a:solidFill>
                <a:effectLst>
                  <a:outerShdw blurRad="38100" dist="38100" dir="2700000" algn="tl">
                    <a:srgbClr val="000000"/>
                  </a:outerShdw>
                </a:effectLst>
                <a:latin typeface="Arial" charset="0"/>
              </a:rPr>
              <a:t> </a:t>
            </a:r>
            <a:r>
              <a:rPr lang="en-US" altLang="zh-TW" sz="2800" dirty="0">
                <a:solidFill>
                  <a:schemeClr val="hlink"/>
                </a:solidFill>
                <a:effectLst>
                  <a:outerShdw blurRad="38100" dist="38100" dir="2700000" algn="tl">
                    <a:srgbClr val="000000"/>
                  </a:outerShdw>
                </a:effectLst>
                <a:latin typeface="Arial" charset="0"/>
              </a:rPr>
              <a:t>(</a:t>
            </a:r>
            <a:r>
              <a:rPr lang="en-US" altLang="zh-TW" sz="2800" dirty="0" err="1">
                <a:solidFill>
                  <a:schemeClr val="hlink"/>
                </a:solidFill>
                <a:effectLst>
                  <a:outerShdw blurRad="38100" dist="38100" dir="2700000" algn="tl">
                    <a:srgbClr val="000000"/>
                  </a:outerShdw>
                </a:effectLst>
                <a:latin typeface="Arial" charset="0"/>
              </a:rPr>
              <a:t>Merenptah</a:t>
            </a:r>
            <a:r>
              <a:rPr lang="en-US" altLang="zh-TW" sz="2800" dirty="0">
                <a:solidFill>
                  <a:schemeClr val="hlink"/>
                </a:solidFill>
                <a:effectLst>
                  <a:outerShdw blurRad="38100" dist="38100" dir="2700000" algn="tl">
                    <a:srgbClr val="000000"/>
                  </a:outerShdw>
                </a:effectLst>
                <a:latin typeface="Arial" charset="0"/>
              </a:rPr>
              <a:t>)</a:t>
            </a:r>
          </a:p>
          <a:p>
            <a:pPr marL="363538" indent="-363538">
              <a:lnSpc>
                <a:spcPct val="140000"/>
              </a:lnSpc>
              <a:spcBef>
                <a:spcPct val="50000"/>
              </a:spcBef>
              <a:buFont typeface="Wingdings" pitchFamily="2" charset="2"/>
              <a:buChar char="Ø"/>
              <a:defRPr/>
            </a:pPr>
            <a:r>
              <a:rPr lang="en-US" altLang="zh-TW" sz="2800" dirty="0">
                <a:solidFill>
                  <a:schemeClr val="hlink"/>
                </a:solidFill>
                <a:effectLst>
                  <a:outerShdw blurRad="38100" dist="38100" dir="2700000" algn="tl">
                    <a:srgbClr val="000000"/>
                  </a:outerShdw>
                </a:effectLst>
                <a:latin typeface="Arial" charset="0"/>
              </a:rPr>
              <a:t>1974-5</a:t>
            </a:r>
            <a:r>
              <a:rPr lang="zh-TW" altLang="en-US" sz="2800" b="1" dirty="0">
                <a:solidFill>
                  <a:schemeClr val="hlink"/>
                </a:solidFill>
                <a:effectLst>
                  <a:outerShdw blurRad="38100" dist="38100" dir="2700000" algn="tl">
                    <a:srgbClr val="000000"/>
                  </a:outerShdw>
                </a:effectLst>
                <a:latin typeface="Arial" charset="0"/>
              </a:rPr>
              <a:t>年運往</a:t>
            </a:r>
            <a:r>
              <a:rPr lang="zh-TW" altLang="en-US" sz="2800" b="1" u="sng" dirty="0">
                <a:solidFill>
                  <a:schemeClr val="hlink"/>
                </a:solidFill>
                <a:effectLst>
                  <a:outerShdw blurRad="38100" dist="38100" dir="2700000" algn="tl">
                    <a:srgbClr val="000000"/>
                  </a:outerShdw>
                </a:effectLst>
                <a:latin typeface="Arial" charset="0"/>
              </a:rPr>
              <a:t>巴黎</a:t>
            </a:r>
            <a:r>
              <a:rPr lang="zh-TW" altLang="en-US" sz="2800" b="1" dirty="0">
                <a:solidFill>
                  <a:schemeClr val="hlink"/>
                </a:solidFill>
                <a:effectLst>
                  <a:outerShdw blurRad="38100" dist="38100" dir="2700000" algn="tl">
                    <a:srgbClr val="000000"/>
                  </a:outerShdw>
                </a:effectLst>
                <a:latin typeface="Arial" charset="0"/>
              </a:rPr>
              <a:t>檢驗及處理</a:t>
            </a:r>
          </a:p>
          <a:p>
            <a:pPr marL="363538" indent="-363538">
              <a:lnSpc>
                <a:spcPct val="140000"/>
              </a:lnSpc>
              <a:spcBef>
                <a:spcPct val="50000"/>
              </a:spcBef>
              <a:buFont typeface="Wingdings" pitchFamily="2" charset="2"/>
              <a:buChar char="Ø"/>
              <a:defRPr/>
            </a:pPr>
            <a:r>
              <a:rPr lang="zh-TW" altLang="en-US" sz="2800" b="1" dirty="0">
                <a:solidFill>
                  <a:schemeClr val="hlink"/>
                </a:solidFill>
                <a:effectLst>
                  <a:outerShdw blurRad="38100" dist="38100" dir="2700000" algn="tl">
                    <a:srgbClr val="000000"/>
                  </a:outerShdw>
                </a:effectLst>
                <a:latin typeface="Arial" charset="0"/>
              </a:rPr>
              <a:t>發現身上有鹽末，並多處損毀，包括胸部、腹部及頭蓋骨。頭部顱頂骨的孔 </a:t>
            </a:r>
            <a:r>
              <a:rPr lang="en-US" altLang="zh-TW" sz="2800" dirty="0">
                <a:solidFill>
                  <a:schemeClr val="hlink"/>
                </a:solidFill>
                <a:effectLst>
                  <a:outerShdw blurRad="38100" dist="38100" dir="2700000" algn="tl">
                    <a:srgbClr val="000000"/>
                  </a:outerShdw>
                </a:effectLst>
                <a:latin typeface="Arial" charset="0"/>
              </a:rPr>
              <a:t>(~37x23mm) </a:t>
            </a:r>
            <a:r>
              <a:rPr lang="zh-TW" altLang="en-US" sz="2800" b="1" dirty="0">
                <a:solidFill>
                  <a:schemeClr val="hlink"/>
                </a:solidFill>
                <a:effectLst>
                  <a:outerShdw blurRad="38100" dist="38100" dir="2700000" algn="tl">
                    <a:srgbClr val="000000"/>
                  </a:outerShdw>
                </a:effectLst>
                <a:latin typeface="Arial" charset="0"/>
              </a:rPr>
              <a:t>應是受硬物非常重力撞擊所至，應是致命傷。該死因報告於</a:t>
            </a:r>
            <a:r>
              <a:rPr lang="en-US" altLang="zh-TW" sz="2800" b="1" dirty="0">
                <a:solidFill>
                  <a:schemeClr val="hlink"/>
                </a:solidFill>
                <a:effectLst>
                  <a:outerShdw blurRad="38100" dist="38100" dir="2700000" algn="tl">
                    <a:srgbClr val="000000"/>
                  </a:outerShdw>
                </a:effectLst>
                <a:latin typeface="Times New Roman" pitchFamily="18" charset="0"/>
                <a:cs typeface="Times New Roman" pitchFamily="18" charset="0"/>
              </a:rPr>
              <a:t>1976</a:t>
            </a:r>
            <a:r>
              <a:rPr lang="zh-TW" altLang="en-US" sz="2800" b="1" dirty="0">
                <a:solidFill>
                  <a:schemeClr val="hlink"/>
                </a:solidFill>
                <a:effectLst>
                  <a:outerShdw blurRad="38100" dist="38100" dir="2700000" algn="tl">
                    <a:srgbClr val="000000"/>
                  </a:outerShdw>
                </a:effectLst>
                <a:latin typeface="Arial" charset="0"/>
              </a:rPr>
              <a:t>年為法國法醫學會所接納</a:t>
            </a:r>
            <a:endParaRPr lang="zh-TW" altLang="en-US" sz="2800" dirty="0">
              <a:solidFill>
                <a:schemeClr val="hlink"/>
              </a:solidFill>
              <a:latin typeface="Arial" charset="0"/>
            </a:endParaRPr>
          </a:p>
        </p:txBody>
      </p:sp>
      <p:sp>
        <p:nvSpPr>
          <p:cNvPr id="19460" name="Text Box 9"/>
          <p:cNvSpPr txBox="1">
            <a:spLocks noChangeArrowheads="1"/>
          </p:cNvSpPr>
          <p:nvPr/>
        </p:nvSpPr>
        <p:spPr bwMode="auto">
          <a:xfrm>
            <a:off x="971600" y="6093296"/>
            <a:ext cx="70564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dirty="0"/>
              <a:t>Maurice </a:t>
            </a:r>
            <a:r>
              <a:rPr lang="en-US" altLang="zh-TW" dirty="0" err="1"/>
              <a:t>Bucaille</a:t>
            </a:r>
            <a:r>
              <a:rPr lang="en-US" altLang="zh-TW" dirty="0"/>
              <a:t>. </a:t>
            </a:r>
            <a:r>
              <a:rPr lang="en-US" altLang="zh-TW" i="1" dirty="0"/>
              <a:t>Moses and Pharaoh in the Bible, Qur'an and History</a:t>
            </a:r>
            <a:r>
              <a:rPr lang="en-US" altLang="zh-TW" dirty="0"/>
              <a:t>, Islamic Book Trust, Kuala Lumpur, 1994. pp.126-8</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5896">
                                            <p:txEl>
                                              <p:pRg st="1" end="1"/>
                                            </p:txEl>
                                          </p:spTgt>
                                        </p:tgtEl>
                                        <p:attrNameLst>
                                          <p:attrName>style.visibility</p:attrName>
                                        </p:attrNameLst>
                                      </p:cBhvr>
                                      <p:to>
                                        <p:strVal val="visible"/>
                                      </p:to>
                                    </p:set>
                                    <p:animEffect transition="in" filter="dissolve">
                                      <p:cBhvr>
                                        <p:cTn id="7" dur="500"/>
                                        <p:tgtEl>
                                          <p:spTgt spid="16589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5896">
                                            <p:txEl>
                                              <p:pRg st="2" end="2"/>
                                            </p:txEl>
                                          </p:spTgt>
                                        </p:tgtEl>
                                        <p:attrNameLst>
                                          <p:attrName>style.visibility</p:attrName>
                                        </p:attrNameLst>
                                      </p:cBhvr>
                                      <p:to>
                                        <p:strVal val="visible"/>
                                      </p:to>
                                    </p:set>
                                    <p:animEffect transition="in" filter="dissolve">
                                      <p:cBhvr>
                                        <p:cTn id="12" dur="500"/>
                                        <p:tgtEl>
                                          <p:spTgt spid="165896">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460"/>
                                        </p:tgtEl>
                                        <p:attrNameLst>
                                          <p:attrName>style.visibility</p:attrName>
                                        </p:attrNameLst>
                                      </p:cBhvr>
                                      <p:to>
                                        <p:strVal val="visible"/>
                                      </p:to>
                                    </p:set>
                                    <p:animEffect transition="in" filter="dissolve">
                                      <p:cBhvr>
                                        <p:cTn id="15"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圖片 6" descr="pic.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961204" cy="5445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圖片 9" descr="pic6.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61599" y="562372"/>
            <a:ext cx="3954873"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圖片 10" descr="pic7.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61599" y="3219914"/>
            <a:ext cx="4082402" cy="2225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矩形 6"/>
          <p:cNvSpPr>
            <a:spLocks noChangeArrowheads="1"/>
          </p:cNvSpPr>
          <p:nvPr/>
        </p:nvSpPr>
        <p:spPr bwMode="auto">
          <a:xfrm>
            <a:off x="467544" y="5589240"/>
            <a:ext cx="828092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50000"/>
              </a:lnSpc>
            </a:pPr>
            <a:r>
              <a:rPr lang="zh-TW" altLang="en-US" sz="2400" b="1" u="sng" dirty="0"/>
              <a:t>比卡伊</a:t>
            </a:r>
            <a:r>
              <a:rPr lang="zh-TW" altLang="en-US" sz="2400" b="1" dirty="0"/>
              <a:t>及</a:t>
            </a:r>
            <a:r>
              <a:rPr lang="zh-TW" altLang="en-US" sz="2400" b="1" u="sng" dirty="0"/>
              <a:t>法</a:t>
            </a:r>
            <a:r>
              <a:rPr lang="zh-TW" altLang="en-US" sz="2400" b="1" dirty="0"/>
              <a:t>、</a:t>
            </a:r>
            <a:r>
              <a:rPr lang="zh-TW" altLang="en-US" sz="2400" b="1" u="sng" dirty="0"/>
              <a:t>埃</a:t>
            </a:r>
            <a:r>
              <a:rPr lang="zh-TW" altLang="en-US" sz="2400" b="1" dirty="0"/>
              <a:t>內診鏡及法醫專家小組為自</a:t>
            </a:r>
            <a:r>
              <a:rPr lang="en-US" altLang="zh-TW" sz="2400" b="1" dirty="0"/>
              <a:t>1912</a:t>
            </a:r>
            <a:r>
              <a:rPr lang="zh-TW" altLang="en-US" sz="2400" b="1" dirty="0"/>
              <a:t>年由</a:t>
            </a:r>
            <a:r>
              <a:rPr lang="zh-TW" altLang="en-US" sz="2400" b="1" u="sng" dirty="0"/>
              <a:t>史密夫</a:t>
            </a:r>
            <a:r>
              <a:rPr lang="zh-TW" altLang="en-US" sz="2400" b="1" dirty="0"/>
              <a:t>開封達</a:t>
            </a:r>
            <a:r>
              <a:rPr lang="en-US" altLang="zh-TW" sz="2400" b="1" dirty="0"/>
              <a:t>73</a:t>
            </a:r>
            <a:r>
              <a:rPr lang="zh-TW" altLang="en-US" sz="2400" b="1" dirty="0"/>
              <a:t>年的</a:t>
            </a:r>
            <a:r>
              <a:rPr lang="zh-TW" altLang="en-US" sz="2400" b="1" u="sng" dirty="0"/>
              <a:t>麥倫普塔赫</a:t>
            </a:r>
            <a:r>
              <a:rPr lang="zh-TW" altLang="en-US" sz="2400" b="1" dirty="0"/>
              <a:t>的木乃衣進行詳盡檢查。</a:t>
            </a:r>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字方塊 8"/>
          <p:cNvSpPr txBox="1"/>
          <p:nvPr/>
        </p:nvSpPr>
        <p:spPr>
          <a:xfrm>
            <a:off x="1079500" y="4652963"/>
            <a:ext cx="6985000" cy="1570037"/>
          </a:xfrm>
          <a:prstGeom prst="rect">
            <a:avLst/>
          </a:prstGeom>
          <a:noFill/>
        </p:spPr>
        <p:txBody>
          <a:bodyPr>
            <a:spAutoFit/>
          </a:bodyPr>
          <a:lstStyle/>
          <a:p>
            <a:pPr>
              <a:lnSpc>
                <a:spcPct val="150000"/>
              </a:lnSpc>
              <a:defRPr/>
            </a:pPr>
            <a:r>
              <a:rPr lang="zh-TW" altLang="en-US" sz="3200" b="1" dirty="0">
                <a:solidFill>
                  <a:schemeClr val="hlink"/>
                </a:solidFill>
                <a:effectLst>
                  <a:outerShdw blurRad="38100" dist="38100" dir="2700000" algn="tl">
                    <a:srgbClr val="000000"/>
                  </a:outerShdw>
                </a:effectLst>
                <a:latin typeface="Arial" charset="0"/>
              </a:rPr>
              <a:t>頭部顱頂骨的孔 </a:t>
            </a:r>
            <a:r>
              <a:rPr lang="en-US" altLang="zh-TW" sz="3200" dirty="0">
                <a:solidFill>
                  <a:schemeClr val="hlink"/>
                </a:solidFill>
                <a:effectLst>
                  <a:outerShdw blurRad="38100" dist="38100" dir="2700000" algn="tl">
                    <a:srgbClr val="000000"/>
                  </a:outerShdw>
                </a:effectLst>
                <a:latin typeface="Arial" charset="0"/>
              </a:rPr>
              <a:t>(~37x23mm) </a:t>
            </a:r>
            <a:r>
              <a:rPr lang="zh-TW" altLang="en-US" sz="3200" dirty="0">
                <a:solidFill>
                  <a:schemeClr val="hlink"/>
                </a:solidFill>
                <a:effectLst>
                  <a:outerShdw blurRad="38100" dist="38100" dir="2700000" algn="tl">
                    <a:srgbClr val="000000"/>
                  </a:outerShdw>
                </a:effectLst>
                <a:latin typeface="Arial" charset="0"/>
              </a:rPr>
              <a:t>，</a:t>
            </a:r>
            <a:r>
              <a:rPr lang="zh-TW" altLang="en-US" sz="3200" b="1" dirty="0">
                <a:solidFill>
                  <a:schemeClr val="hlink"/>
                </a:solidFill>
                <a:effectLst>
                  <a:outerShdw blurRad="38100" dist="38100" dir="2700000" algn="tl">
                    <a:srgbClr val="000000"/>
                  </a:outerShdw>
                </a:effectLst>
                <a:latin typeface="Arial" charset="0"/>
              </a:rPr>
              <a:t>應是受硬物非常重力撞擊所至，是致命傷。</a:t>
            </a:r>
            <a:endParaRPr lang="zh-TW" altLang="en-US" sz="3200" dirty="0">
              <a:latin typeface="Arial" charset="0"/>
            </a:endParaRPr>
          </a:p>
        </p:txBody>
      </p:sp>
      <p:pic>
        <p:nvPicPr>
          <p:cNvPr id="29699" name="圖片 3" descr="Pharah-head3.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4263" y="765175"/>
            <a:ext cx="6975475"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10"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164388" y="5734050"/>
            <a:ext cx="576262"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11" descr="www">
            <a:hlinkClick r:id="" action="ppaction://hlinkshowjump?jump=nextslide" highlightClick="1"/>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027988" y="5876925"/>
            <a:ext cx="8318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矩形 6"/>
          <p:cNvSpPr/>
          <p:nvPr/>
        </p:nvSpPr>
        <p:spPr>
          <a:xfrm>
            <a:off x="928688" y="1357313"/>
            <a:ext cx="7786687" cy="4524375"/>
          </a:xfrm>
          <a:prstGeom prst="rect">
            <a:avLst/>
          </a:prstGeom>
        </p:spPr>
        <p:txBody>
          <a:bodyPr>
            <a:spAutoFit/>
          </a:bodyPr>
          <a:lstStyle/>
          <a:p>
            <a:pPr marL="363538" indent="-363538">
              <a:lnSpc>
                <a:spcPct val="140000"/>
              </a:lnSpc>
              <a:spcBef>
                <a:spcPct val="50000"/>
              </a:spcBef>
              <a:buFont typeface="Wingdings" pitchFamily="2" charset="2"/>
              <a:buChar char="Ø"/>
              <a:defRPr/>
            </a:pPr>
            <a:r>
              <a:rPr lang="zh-TW" altLang="en-US" sz="3600" dirty="0">
                <a:solidFill>
                  <a:schemeClr val="hlink"/>
                </a:solidFill>
                <a:effectLst>
                  <a:outerShdw blurRad="38100" dist="38100" dir="2700000" algn="tl">
                    <a:srgbClr val="000000"/>
                  </a:outerShdw>
                </a:effectLst>
                <a:latin typeface="標楷體" pitchFamily="65" charset="-120"/>
                <a:ea typeface="標楷體" pitchFamily="65" charset="-120"/>
              </a:rPr>
              <a:t>故此，</a:t>
            </a:r>
            <a:r>
              <a:rPr lang="zh-TW" altLang="en-US" sz="3600" u="sng" dirty="0">
                <a:solidFill>
                  <a:schemeClr val="hlink"/>
                </a:solidFill>
                <a:effectLst>
                  <a:outerShdw blurRad="38100" dist="38100" dir="2700000" algn="tl">
                    <a:srgbClr val="000000"/>
                  </a:outerShdw>
                </a:effectLst>
                <a:latin typeface="標楷體" pitchFamily="65" charset="-120"/>
                <a:ea typeface="標楷體" pitchFamily="65" charset="-120"/>
              </a:rPr>
              <a:t>麥倫普塔赫</a:t>
            </a:r>
            <a:r>
              <a:rPr lang="zh-TW" altLang="en-US" sz="3600" dirty="0">
                <a:solidFill>
                  <a:schemeClr val="hlink"/>
                </a:solidFill>
                <a:effectLst>
                  <a:outerShdw blurRad="38100" dist="38100" dir="2700000" algn="tl">
                    <a:srgbClr val="000000"/>
                  </a:outerShdw>
                </a:effectLst>
                <a:latin typeface="標楷體" pitchFamily="65" charset="-120"/>
                <a:ea typeface="標楷體" pitchFamily="65" charset="-120"/>
              </a:rPr>
              <a:t>應為當年追趕</a:t>
            </a:r>
            <a:r>
              <a:rPr lang="zh-TW" altLang="en-US" sz="3600" u="sng" dirty="0">
                <a:solidFill>
                  <a:schemeClr val="hlink"/>
                </a:solidFill>
                <a:effectLst>
                  <a:outerShdw blurRad="38100" dist="38100" dir="2700000" algn="tl">
                    <a:srgbClr val="000000"/>
                  </a:outerShdw>
                </a:effectLst>
                <a:latin typeface="標楷體" pitchFamily="65" charset="-120"/>
                <a:ea typeface="標楷體" pitchFamily="65" charset="-120"/>
              </a:rPr>
              <a:t>摩西</a:t>
            </a:r>
            <a:r>
              <a:rPr lang="zh-TW" altLang="en-US" sz="3600" dirty="0">
                <a:solidFill>
                  <a:schemeClr val="hlink"/>
                </a:solidFill>
                <a:effectLst>
                  <a:outerShdw blurRad="38100" dist="38100" dir="2700000" algn="tl">
                    <a:srgbClr val="000000"/>
                  </a:outerShdw>
                </a:effectLst>
                <a:latin typeface="標楷體" pitchFamily="65" charset="-120"/>
                <a:ea typeface="標楷體" pitchFamily="65" charset="-120"/>
              </a:rPr>
              <a:t>而遇溺的</a:t>
            </a:r>
            <a:r>
              <a:rPr lang="zh-TW" altLang="en-US" sz="3600" u="sng" dirty="0">
                <a:solidFill>
                  <a:schemeClr val="hlink"/>
                </a:solidFill>
                <a:effectLst>
                  <a:outerShdw blurRad="38100" dist="38100" dir="2700000" algn="tl">
                    <a:srgbClr val="000000"/>
                  </a:outerShdw>
                </a:effectLst>
                <a:latin typeface="標楷體" pitchFamily="65" charset="-120"/>
                <a:ea typeface="標楷體" pitchFamily="65" charset="-120"/>
              </a:rPr>
              <a:t>法老王</a:t>
            </a:r>
            <a:endParaRPr lang="en-US" altLang="zh-TW" sz="3600" u="sng" dirty="0">
              <a:solidFill>
                <a:schemeClr val="hlink"/>
              </a:solidFill>
              <a:effectLst>
                <a:outerShdw blurRad="38100" dist="38100" dir="2700000" algn="tl">
                  <a:srgbClr val="000000"/>
                </a:outerShdw>
              </a:effectLst>
              <a:latin typeface="標楷體" pitchFamily="65" charset="-120"/>
              <a:ea typeface="標楷體" pitchFamily="65" charset="-120"/>
            </a:endParaRPr>
          </a:p>
          <a:p>
            <a:pPr marL="363538" indent="-363538">
              <a:lnSpc>
                <a:spcPct val="140000"/>
              </a:lnSpc>
              <a:spcBef>
                <a:spcPct val="50000"/>
              </a:spcBef>
              <a:buFont typeface="Wingdings" pitchFamily="2" charset="2"/>
              <a:buChar char="Ø"/>
              <a:defRPr/>
            </a:pPr>
            <a:r>
              <a:rPr lang="zh-TW" altLang="en-US" sz="3600" dirty="0">
                <a:solidFill>
                  <a:schemeClr val="hlink"/>
                </a:solidFill>
                <a:effectLst>
                  <a:outerShdw blurRad="38100" dist="38100" dir="2700000" algn="tl">
                    <a:srgbClr val="000000"/>
                  </a:outerShdw>
                </a:effectLst>
                <a:latin typeface="標楷體" pitchFamily="65" charset="-120"/>
                <a:ea typeface="標楷體" pitchFamily="65" charset="-120"/>
              </a:rPr>
              <a:t>古蘭經所提及法老屍體會被保存的預言得以確認</a:t>
            </a:r>
            <a:endParaRPr lang="en-US" altLang="zh-TW" sz="3600" dirty="0">
              <a:solidFill>
                <a:schemeClr val="hlink"/>
              </a:solidFill>
              <a:effectLst>
                <a:outerShdw blurRad="38100" dist="38100" dir="2700000" algn="tl">
                  <a:srgbClr val="000000"/>
                </a:outerShdw>
              </a:effectLst>
              <a:latin typeface="標楷體" pitchFamily="65" charset="-120"/>
              <a:ea typeface="標楷體" pitchFamily="65" charset="-120"/>
            </a:endParaRPr>
          </a:p>
          <a:p>
            <a:pPr marL="363538" indent="-363538">
              <a:lnSpc>
                <a:spcPct val="140000"/>
              </a:lnSpc>
              <a:spcBef>
                <a:spcPct val="50000"/>
              </a:spcBef>
              <a:buFont typeface="Wingdings" pitchFamily="2" charset="2"/>
              <a:buChar char="Ø"/>
              <a:defRPr/>
            </a:pPr>
            <a:r>
              <a:rPr lang="zh-TW" altLang="en-US" sz="3600" dirty="0">
                <a:solidFill>
                  <a:schemeClr val="hlink"/>
                </a:solidFill>
                <a:effectLst>
                  <a:outerShdw blurRad="38100" dist="38100" dir="2700000" algn="tl">
                    <a:srgbClr val="000000"/>
                  </a:outerShdw>
                </a:effectLst>
                <a:latin typeface="標楷體" pitchFamily="65" charset="-120"/>
                <a:ea typeface="標楷體" pitchFamily="65" charset="-120"/>
              </a:rPr>
              <a:t>而聖經對此並未提及</a:t>
            </a:r>
            <a:endParaRPr lang="en-US" altLang="zh-TW" sz="3600" dirty="0">
              <a:solidFill>
                <a:schemeClr val="hlink"/>
              </a:solidFill>
              <a:effectLst>
                <a:outerShdw blurRad="38100" dist="38100" dir="2700000" algn="tl">
                  <a:srgbClr val="000000"/>
                </a:outerShdw>
              </a:effectLst>
              <a:latin typeface="標楷體" pitchFamily="65" charset="-120"/>
              <a:ea typeface="標楷體" pitchFamily="65" charset="-12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2530"/>
                                        </p:tgtEl>
                                        <p:attrNameLst>
                                          <p:attrName>style.visibility</p:attrName>
                                        </p:attrNameLst>
                                      </p:cBhvr>
                                      <p:to>
                                        <p:strVal val="visible"/>
                                      </p:to>
                                    </p:set>
                                    <p:animEffect transition="in" filter="dissolve">
                                      <p:cBhvr>
                                        <p:cTn id="15" dur="500"/>
                                        <p:tgtEl>
                                          <p:spTgt spid="22530"/>
                                        </p:tgtEl>
                                      </p:cBhvr>
                                    </p:animEffect>
                                  </p:childTnLst>
                                </p:cTn>
                              </p:par>
                              <p:par>
                                <p:cTn id="16" presetID="9" presetClass="entr" presetSubtype="0" fill="hold" nodeType="withEffect">
                                  <p:stCondLst>
                                    <p:cond delay="0"/>
                                  </p:stCondLst>
                                  <p:childTnLst>
                                    <p:set>
                                      <p:cBhvr>
                                        <p:cTn id="17" dur="1" fill="hold">
                                          <p:stCondLst>
                                            <p:cond delay="0"/>
                                          </p:stCondLst>
                                        </p:cTn>
                                        <p:tgtEl>
                                          <p:spTgt spid="22531"/>
                                        </p:tgtEl>
                                        <p:attrNameLst>
                                          <p:attrName>style.visibility</p:attrName>
                                        </p:attrNameLst>
                                      </p:cBhvr>
                                      <p:to>
                                        <p:strVal val="visible"/>
                                      </p:to>
                                    </p:set>
                                    <p:animEffect transition="in" filter="dissolve">
                                      <p:cBhvr>
                                        <p:cTn id="18"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2707" name="Rectangle 3"/>
          <p:cNvSpPr>
            <a:spLocks noChangeArrowheads="1"/>
          </p:cNvSpPr>
          <p:nvPr/>
        </p:nvSpPr>
        <p:spPr bwMode="auto">
          <a:xfrm>
            <a:off x="0" y="1063625"/>
            <a:ext cx="882015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42913" indent="-442913"/>
            <a:r>
              <a:rPr lang="zh-TW" altLang="en-US" sz="3600" b="1">
                <a:latin typeface="標楷體" pitchFamily="65" charset="-120"/>
                <a:ea typeface="標楷體" pitchFamily="65" charset="-120"/>
              </a:rPr>
              <a:t>「</a:t>
            </a:r>
            <a:r>
              <a:rPr lang="zh-TW" altLang="en-US" sz="3600" b="1">
                <a:solidFill>
                  <a:srgbClr val="FF0000"/>
                </a:solidFill>
                <a:latin typeface="標楷體" pitchFamily="65" charset="-120"/>
                <a:ea typeface="標楷體" pitchFamily="65" charset="-120"/>
              </a:rPr>
              <a:t>法老</a:t>
            </a:r>
            <a:r>
              <a:rPr lang="zh-TW" altLang="en-US" sz="3600" b="1">
                <a:latin typeface="標楷體" pitchFamily="65" charset="-120"/>
                <a:ea typeface="標楷體" pitchFamily="65" charset="-120"/>
              </a:rPr>
              <a:t>就召了</a:t>
            </a:r>
            <a:r>
              <a:rPr lang="zh-TW" altLang="en-US" sz="3600" b="1" u="sng">
                <a:solidFill>
                  <a:srgbClr val="FF0000"/>
                </a:solidFill>
                <a:latin typeface="標楷體" pitchFamily="65" charset="-120"/>
                <a:ea typeface="標楷體" pitchFamily="65" charset="-120"/>
              </a:rPr>
              <a:t>亞伯蘭</a:t>
            </a:r>
            <a:r>
              <a:rPr lang="zh-TW" altLang="en-US" sz="3600" b="1">
                <a:latin typeface="標楷體" pitchFamily="65" charset="-120"/>
                <a:ea typeface="標楷體" pitchFamily="65" charset="-120"/>
              </a:rPr>
              <a:t>來，說：你這向我作的是甚麼事呢</a:t>
            </a:r>
            <a:r>
              <a:rPr lang="en-US" altLang="zh-TW" sz="3600" b="1">
                <a:latin typeface="標楷體" pitchFamily="65" charset="-120"/>
                <a:ea typeface="標楷體" pitchFamily="65" charset="-120"/>
              </a:rPr>
              <a:t>﹖……..﹖</a:t>
            </a:r>
            <a:r>
              <a:rPr lang="zh-TW" altLang="en-US" sz="3600" b="1">
                <a:latin typeface="標楷體" pitchFamily="65" charset="-120"/>
                <a:ea typeface="標楷體" pitchFamily="65" charset="-120"/>
              </a:rPr>
              <a:t>」</a:t>
            </a:r>
          </a:p>
        </p:txBody>
      </p:sp>
      <p:sp>
        <p:nvSpPr>
          <p:cNvPr id="72708" name="Rectangle 4"/>
          <p:cNvSpPr>
            <a:spLocks noChangeArrowheads="1"/>
          </p:cNvSpPr>
          <p:nvPr/>
        </p:nvSpPr>
        <p:spPr bwMode="auto">
          <a:xfrm>
            <a:off x="6156325" y="1916113"/>
            <a:ext cx="26733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2800" b="1">
                <a:latin typeface="標楷體" pitchFamily="65" charset="-120"/>
                <a:ea typeface="標楷體" pitchFamily="65" charset="-120"/>
              </a:rPr>
              <a:t>(</a:t>
            </a:r>
            <a:r>
              <a:rPr lang="zh-TW" altLang="en-US" sz="2800" b="1">
                <a:latin typeface="標楷體" pitchFamily="65" charset="-120"/>
                <a:ea typeface="標楷體" pitchFamily="65" charset="-120"/>
              </a:rPr>
              <a:t>創世記 </a:t>
            </a:r>
            <a:r>
              <a:rPr lang="en-US" altLang="zh-TW" sz="2800" b="1">
                <a:latin typeface="標楷體" pitchFamily="65" charset="-120"/>
                <a:ea typeface="標楷體" pitchFamily="65" charset="-120"/>
              </a:rPr>
              <a:t>12:18)</a:t>
            </a:r>
          </a:p>
        </p:txBody>
      </p:sp>
      <p:sp>
        <p:nvSpPr>
          <p:cNvPr id="72709" name="Rectangle 5"/>
          <p:cNvSpPr>
            <a:spLocks noChangeArrowheads="1"/>
          </p:cNvSpPr>
          <p:nvPr/>
        </p:nvSpPr>
        <p:spPr bwMode="auto">
          <a:xfrm>
            <a:off x="179388" y="2965450"/>
            <a:ext cx="8964612"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42913" indent="-442913"/>
            <a:r>
              <a:rPr lang="zh-TW" altLang="en-US" sz="3600" b="1">
                <a:ea typeface="標楷體" pitchFamily="65" charset="-120"/>
              </a:rPr>
              <a:t>「</a:t>
            </a:r>
            <a:r>
              <a:rPr lang="zh-TW" altLang="en-US" sz="3600" b="1">
                <a:solidFill>
                  <a:srgbClr val="FF0000"/>
                </a:solidFill>
                <a:ea typeface="標楷體" pitchFamily="65" charset="-120"/>
              </a:rPr>
              <a:t>法老</a:t>
            </a:r>
            <a:r>
              <a:rPr lang="zh-TW" altLang="en-US" sz="3600" b="1">
                <a:ea typeface="標楷體" pitchFamily="65" charset="-120"/>
              </a:rPr>
              <a:t>遂即差人去召</a:t>
            </a:r>
            <a:r>
              <a:rPr lang="zh-TW" altLang="en-US" sz="3600" b="1" u="sng">
                <a:solidFill>
                  <a:srgbClr val="FF0000"/>
                </a:solidFill>
                <a:ea typeface="標楷體" pitchFamily="65" charset="-120"/>
              </a:rPr>
              <a:t>約瑟</a:t>
            </a:r>
            <a:r>
              <a:rPr lang="zh-TW" altLang="en-US" sz="3600" b="1">
                <a:ea typeface="標楷體" pitchFamily="65" charset="-120"/>
              </a:rPr>
              <a:t>，他們便急忙帶他出監，他就剃頭</a:t>
            </a:r>
            <a:r>
              <a:rPr lang="en-US" altLang="zh-TW" sz="3600" b="1">
                <a:latin typeface="標楷體" pitchFamily="65" charset="-120"/>
                <a:ea typeface="標楷體" pitchFamily="65" charset="-120"/>
              </a:rPr>
              <a:t>……</a:t>
            </a:r>
            <a:r>
              <a:rPr lang="zh-TW" altLang="en-US" sz="3600" b="1">
                <a:ea typeface="標楷體" pitchFamily="65" charset="-120"/>
              </a:rPr>
              <a:t>」</a:t>
            </a:r>
          </a:p>
        </p:txBody>
      </p:sp>
      <p:sp>
        <p:nvSpPr>
          <p:cNvPr id="72710" name="Rectangle 6"/>
          <p:cNvSpPr>
            <a:spLocks noChangeArrowheads="1"/>
          </p:cNvSpPr>
          <p:nvPr/>
        </p:nvSpPr>
        <p:spPr bwMode="auto">
          <a:xfrm>
            <a:off x="6227763" y="3716338"/>
            <a:ext cx="26733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2800" b="1">
                <a:latin typeface="標楷體" pitchFamily="65" charset="-120"/>
                <a:ea typeface="標楷體" pitchFamily="65" charset="-120"/>
              </a:rPr>
              <a:t>(</a:t>
            </a:r>
            <a:r>
              <a:rPr lang="zh-TW" altLang="en-US" sz="2800" b="1">
                <a:latin typeface="標楷體" pitchFamily="65" charset="-120"/>
                <a:ea typeface="標楷體" pitchFamily="65" charset="-120"/>
              </a:rPr>
              <a:t>創世記 </a:t>
            </a:r>
            <a:r>
              <a:rPr lang="en-US" altLang="zh-TW" sz="2800" b="1">
                <a:latin typeface="標楷體" pitchFamily="65" charset="-120"/>
                <a:ea typeface="標楷體" pitchFamily="65" charset="-120"/>
              </a:rPr>
              <a:t>41:14)</a:t>
            </a:r>
          </a:p>
        </p:txBody>
      </p:sp>
      <p:sp>
        <p:nvSpPr>
          <p:cNvPr id="72711" name="Rectangle 7"/>
          <p:cNvSpPr>
            <a:spLocks noChangeArrowheads="1"/>
          </p:cNvSpPr>
          <p:nvPr/>
        </p:nvSpPr>
        <p:spPr bwMode="auto">
          <a:xfrm>
            <a:off x="179388" y="4621213"/>
            <a:ext cx="8605837"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42913" indent="-442913"/>
            <a:r>
              <a:rPr lang="zh-TW" altLang="en-US" sz="3600" b="1">
                <a:ea typeface="標楷體" pitchFamily="65" charset="-120"/>
              </a:rPr>
              <a:t>「</a:t>
            </a:r>
            <a:r>
              <a:rPr lang="zh-TW" altLang="en-US" sz="3600" b="1">
                <a:solidFill>
                  <a:srgbClr val="FF0000"/>
                </a:solidFill>
                <a:ea typeface="標楷體" pitchFamily="65" charset="-120"/>
              </a:rPr>
              <a:t>法老</a:t>
            </a:r>
            <a:r>
              <a:rPr lang="zh-TW" altLang="en-US" sz="3600" b="1">
                <a:ea typeface="標楷體" pitchFamily="65" charset="-120"/>
              </a:rPr>
              <a:t>聽見這事，就想殺</a:t>
            </a:r>
            <a:r>
              <a:rPr lang="zh-TW" altLang="en-US" sz="3600" b="1" u="sng">
                <a:solidFill>
                  <a:srgbClr val="FF0000"/>
                </a:solidFill>
                <a:ea typeface="標楷體" pitchFamily="65" charset="-120"/>
              </a:rPr>
              <a:t>摩西</a:t>
            </a:r>
            <a:r>
              <a:rPr lang="zh-TW" altLang="en-US" sz="3600" b="1">
                <a:ea typeface="標楷體" pitchFamily="65" charset="-120"/>
              </a:rPr>
              <a:t>，但</a:t>
            </a:r>
            <a:r>
              <a:rPr lang="zh-TW" altLang="en-US" sz="3600" b="1" u="sng">
                <a:ea typeface="標楷體" pitchFamily="65" charset="-120"/>
              </a:rPr>
              <a:t>摩西</a:t>
            </a:r>
            <a:r>
              <a:rPr lang="zh-TW" altLang="en-US" sz="3600" b="1">
                <a:ea typeface="標楷體" pitchFamily="65" charset="-120"/>
              </a:rPr>
              <a:t>躲避法老，逃往</a:t>
            </a:r>
            <a:r>
              <a:rPr lang="zh-TW" altLang="en-US" sz="3600" b="1" u="sng">
                <a:ea typeface="標楷體" pitchFamily="65" charset="-120"/>
              </a:rPr>
              <a:t>米甸</a:t>
            </a:r>
            <a:r>
              <a:rPr lang="zh-TW" altLang="en-US" sz="3600" b="1">
                <a:ea typeface="標楷體" pitchFamily="65" charset="-120"/>
              </a:rPr>
              <a:t>地居住。」</a:t>
            </a:r>
          </a:p>
        </p:txBody>
      </p:sp>
      <p:sp>
        <p:nvSpPr>
          <p:cNvPr id="72712" name="Rectangle 8"/>
          <p:cNvSpPr>
            <a:spLocks noChangeArrowheads="1"/>
          </p:cNvSpPr>
          <p:nvPr/>
        </p:nvSpPr>
        <p:spPr bwMode="auto">
          <a:xfrm>
            <a:off x="6084888" y="5805488"/>
            <a:ext cx="2851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2800" b="1">
                <a:latin typeface="標楷體" pitchFamily="65" charset="-120"/>
                <a:ea typeface="標楷體" pitchFamily="65" charset="-120"/>
              </a:rPr>
              <a:t>(</a:t>
            </a:r>
            <a:r>
              <a:rPr lang="zh-TW" altLang="en-US" sz="2800" b="1">
                <a:latin typeface="標楷體" pitchFamily="65" charset="-120"/>
                <a:ea typeface="標楷體" pitchFamily="65" charset="-120"/>
              </a:rPr>
              <a:t>出埃及記 </a:t>
            </a:r>
            <a:r>
              <a:rPr lang="en-US" altLang="zh-TW" sz="2800" b="1">
                <a:latin typeface="標楷體" pitchFamily="65" charset="-120"/>
                <a:ea typeface="標楷體" pitchFamily="65" charset="-120"/>
              </a:rPr>
              <a:t>2:15)</a:t>
            </a:r>
          </a:p>
        </p:txBody>
      </p:sp>
      <p:sp>
        <p:nvSpPr>
          <p:cNvPr id="31752"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埃及王的稱號</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2708"/>
                                        </p:tgtEl>
                                        <p:attrNameLst>
                                          <p:attrName>style.visibility</p:attrName>
                                        </p:attrNameLst>
                                      </p:cBhvr>
                                      <p:to>
                                        <p:strVal val="visible"/>
                                      </p:to>
                                    </p:set>
                                    <p:animEffect transition="in" filter="dissolve">
                                      <p:cBhvr>
                                        <p:cTn id="10" dur="500"/>
                                        <p:tgtEl>
                                          <p:spTgt spid="7270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2709"/>
                                        </p:tgtEl>
                                        <p:attrNameLst>
                                          <p:attrName>style.visibility</p:attrName>
                                        </p:attrNameLst>
                                      </p:cBhvr>
                                      <p:to>
                                        <p:strVal val="visible"/>
                                      </p:to>
                                    </p:set>
                                    <p:animEffect transition="in" filter="dissolve">
                                      <p:cBhvr>
                                        <p:cTn id="15" dur="500"/>
                                        <p:tgtEl>
                                          <p:spTgt spid="7270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2710"/>
                                        </p:tgtEl>
                                        <p:attrNameLst>
                                          <p:attrName>style.visibility</p:attrName>
                                        </p:attrNameLst>
                                      </p:cBhvr>
                                      <p:to>
                                        <p:strVal val="visible"/>
                                      </p:to>
                                    </p:set>
                                    <p:animEffect transition="in" filter="dissolve">
                                      <p:cBhvr>
                                        <p:cTn id="18" dur="500"/>
                                        <p:tgtEl>
                                          <p:spTgt spid="727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2711"/>
                                        </p:tgtEl>
                                        <p:attrNameLst>
                                          <p:attrName>style.visibility</p:attrName>
                                        </p:attrNameLst>
                                      </p:cBhvr>
                                      <p:to>
                                        <p:strVal val="visible"/>
                                      </p:to>
                                    </p:set>
                                    <p:animEffect transition="in" filter="dissolve">
                                      <p:cBhvr>
                                        <p:cTn id="23" dur="500"/>
                                        <p:tgtEl>
                                          <p:spTgt spid="727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2712"/>
                                        </p:tgtEl>
                                        <p:attrNameLst>
                                          <p:attrName>style.visibility</p:attrName>
                                        </p:attrNameLst>
                                      </p:cBhvr>
                                      <p:to>
                                        <p:strVal val="visible"/>
                                      </p:to>
                                    </p:set>
                                    <p:animEffect transition="in" filter="dissolve">
                                      <p:cBhvr>
                                        <p:cTn id="26" dur="500"/>
                                        <p:tgtEl>
                                          <p:spTgt spid="7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8" grpId="0" autoUpdateAnimBg="0"/>
      <p:bldP spid="72709" grpId="0" autoUpdateAnimBg="0"/>
      <p:bldP spid="72710" grpId="0" autoUpdateAnimBg="0"/>
      <p:bldP spid="72711" grpId="0" autoUpdateAnimBg="0"/>
      <p:bldP spid="7271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31800" y="1072356"/>
            <a:ext cx="8280400" cy="4713288"/>
          </a:xfrm>
        </p:spPr>
        <p:txBody>
          <a:bodyPr>
            <a:normAutofit/>
          </a:bodyPr>
          <a:lstStyle/>
          <a:p>
            <a:pPr>
              <a:lnSpc>
                <a:spcPct val="120000"/>
              </a:lnSpc>
              <a:spcAft>
                <a:spcPct val="20000"/>
              </a:spcAft>
              <a:buClr>
                <a:schemeClr val="hlink"/>
              </a:buClr>
              <a:buFont typeface="Monotype Sorts" pitchFamily="2" charset="2"/>
              <a:buChar char="u"/>
              <a:defRPr/>
            </a:pP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西元</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六、七世紀時，</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處於兩大</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强國</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與</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之間</a:t>
            </a:r>
          </a:p>
          <a:p>
            <a:pPr>
              <a:lnSpc>
                <a:spcPct val="120000"/>
              </a:lnSpc>
              <a:spcAft>
                <a:spcPct val="20000"/>
              </a:spcAft>
              <a:buClr>
                <a:schemeClr val="hlink"/>
              </a:buClr>
              <a:buFont typeface="Monotype Sorts" pitchFamily="2" charset="2"/>
              <a:buChar char="u"/>
              <a:defRPr/>
            </a:pP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當時，</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附近的</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約旦</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叙利亞</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巴勒斯坦</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一帶均爲</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所佔領</a:t>
            </a:r>
            <a:endPar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a:p>
            <a:pPr>
              <a:lnSpc>
                <a:spcPct val="120000"/>
              </a:lnSpc>
              <a:spcAft>
                <a:spcPct val="20000"/>
              </a:spcAft>
              <a:buClr>
                <a:schemeClr val="hlink"/>
              </a:buClr>
              <a:buFont typeface="Monotype Sorts" pitchFamily="2" charset="2"/>
              <a:buChar char="u"/>
              <a:defRPr/>
            </a:pPr>
            <a:r>
              <a:rPr lang="en-US" altLang="zh-TW"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615</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年，以上土地，全被</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所奪</a:t>
            </a:r>
          </a:p>
        </p:txBody>
      </p:sp>
    </p:spTree>
    <p:extLst>
      <p:ext uri="{BB962C8B-B14F-4D97-AF65-F5344CB8AC3E}">
        <p14:creationId xmlns:p14="http://schemas.microsoft.com/office/powerpoint/2010/main" xmlns="" val="21032119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dissolve">
                                      <p:cBhvr>
                                        <p:cTn id="7" dur="500"/>
                                        <p:tgtEl>
                                          <p:spTgt spid="53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3251">
                                            <p:txEl>
                                              <p:pRg st="2" end="2"/>
                                            </p:txEl>
                                          </p:spTgt>
                                        </p:tgtEl>
                                        <p:attrNameLst>
                                          <p:attrName>style.visibility</p:attrName>
                                        </p:attrNameLst>
                                      </p:cBhvr>
                                      <p:to>
                                        <p:strVal val="visible"/>
                                      </p:to>
                                    </p:set>
                                    <p:animEffect transition="in" filter="dissolve">
                                      <p:cBhvr>
                                        <p:cTn id="12" dur="5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埃及王的稱號</a:t>
            </a:r>
          </a:p>
        </p:txBody>
      </p:sp>
      <p:sp>
        <p:nvSpPr>
          <p:cNvPr id="32771" name="Text Box 3"/>
          <p:cNvSpPr txBox="1">
            <a:spLocks noChangeArrowheads="1"/>
          </p:cNvSpPr>
          <p:nvPr/>
        </p:nvSpPr>
        <p:spPr bwMode="auto">
          <a:xfrm>
            <a:off x="3995738" y="3284538"/>
            <a:ext cx="4681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b="1" i="1"/>
              <a:t>Encyclopedia Britannica</a:t>
            </a:r>
            <a:r>
              <a:rPr lang="en-US" altLang="zh-TW"/>
              <a:t> (1994-1999 )</a:t>
            </a:r>
          </a:p>
        </p:txBody>
      </p:sp>
      <p:sp>
        <p:nvSpPr>
          <p:cNvPr id="32772" name="Text Box 4"/>
          <p:cNvSpPr txBox="1">
            <a:spLocks noChangeArrowheads="1"/>
          </p:cNvSpPr>
          <p:nvPr/>
        </p:nvSpPr>
        <p:spPr bwMode="auto">
          <a:xfrm>
            <a:off x="250825" y="3933825"/>
            <a:ext cx="860425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10000"/>
              </a:lnSpc>
              <a:spcBef>
                <a:spcPct val="50000"/>
              </a:spcBef>
            </a:pPr>
            <a:r>
              <a:rPr lang="zh-TW" altLang="en-US" sz="3200" b="1" u="sng"/>
              <a:t>埃及</a:t>
            </a:r>
            <a:r>
              <a:rPr lang="zh-TW" altLang="en-US" sz="3200" b="1"/>
              <a:t>文</a:t>
            </a:r>
            <a:r>
              <a:rPr lang="zh-TW" altLang="it-IT" sz="3200" b="1"/>
              <a:t> </a:t>
            </a:r>
            <a:r>
              <a:rPr lang="en-US" altLang="zh-TW" sz="3200" b="1"/>
              <a:t>“</a:t>
            </a:r>
            <a:r>
              <a:rPr lang="it-IT" altLang="zh-TW" sz="3200" b="1" i="1"/>
              <a:t>per ’aa</a:t>
            </a:r>
            <a:r>
              <a:rPr lang="en-US" altLang="zh-TW" sz="3200" b="1"/>
              <a:t>”(</a:t>
            </a:r>
            <a:r>
              <a:rPr lang="zh-TW" altLang="it-IT" sz="3200" b="1"/>
              <a:t>法老</a:t>
            </a:r>
            <a:r>
              <a:rPr lang="en-US" altLang="zh-TW" sz="3200" b="1"/>
              <a:t>)</a:t>
            </a:r>
            <a:r>
              <a:rPr lang="zh-TW" altLang="it-IT" sz="3200" b="1"/>
              <a:t>意謂「大屋」，原指古</a:t>
            </a:r>
            <a:r>
              <a:rPr lang="zh-TW" altLang="it-IT" sz="3200" b="1" u="sng"/>
              <a:t>埃及</a:t>
            </a:r>
            <a:r>
              <a:rPr lang="zh-TW" altLang="it-IT" sz="3200" b="1"/>
              <a:t>的王宮，後於新王國時期</a:t>
            </a:r>
            <a:r>
              <a:rPr lang="it-IT" altLang="zh-TW" sz="3200" b="1"/>
              <a:t>(</a:t>
            </a:r>
            <a:r>
              <a:rPr lang="it-IT" altLang="zh-TW" sz="3200" b="1">
                <a:latin typeface="Times New Roman" pitchFamily="18" charset="0"/>
              </a:rPr>
              <a:t>New Kingdom</a:t>
            </a:r>
            <a:r>
              <a:rPr lang="zh-TW" altLang="it-IT" sz="3200" b="1"/>
              <a:t>，西元前</a:t>
            </a:r>
            <a:r>
              <a:rPr lang="it-IT" altLang="zh-TW" sz="3200" b="1">
                <a:latin typeface="Times New Roman" pitchFamily="18" charset="0"/>
              </a:rPr>
              <a:t>1539-1292</a:t>
            </a:r>
            <a:r>
              <a:rPr lang="it-IT" altLang="zh-TW" sz="3200" b="1"/>
              <a:t>)</a:t>
            </a:r>
            <a:r>
              <a:rPr lang="zh-TW" altLang="it-IT" sz="3200" b="1"/>
              <a:t>起通指</a:t>
            </a:r>
            <a:r>
              <a:rPr lang="zh-TW" altLang="it-IT" sz="3200" b="1" u="sng"/>
              <a:t>埃及</a:t>
            </a:r>
            <a:r>
              <a:rPr lang="zh-TW" altLang="it-IT" sz="3200" b="1"/>
              <a:t>王</a:t>
            </a:r>
            <a:r>
              <a:rPr lang="it-IT" altLang="zh-TW" sz="3200" b="1"/>
              <a:t>.........</a:t>
            </a:r>
            <a:endParaRPr lang="en-US" altLang="zh-TW" sz="3200" b="1"/>
          </a:p>
        </p:txBody>
      </p:sp>
      <p:sp>
        <p:nvSpPr>
          <p:cNvPr id="32773" name="Text Box 5"/>
          <p:cNvSpPr txBox="1">
            <a:spLocks noChangeArrowheads="1"/>
          </p:cNvSpPr>
          <p:nvPr/>
        </p:nvSpPr>
        <p:spPr bwMode="auto">
          <a:xfrm>
            <a:off x="4572000" y="5805488"/>
            <a:ext cx="41767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400" b="1"/>
              <a:t>大英百科全書 </a:t>
            </a:r>
            <a:r>
              <a:rPr lang="en-US" altLang="zh-TW" sz="2400" b="1"/>
              <a:t>(1994-1999 )</a:t>
            </a:r>
          </a:p>
        </p:txBody>
      </p:sp>
      <p:sp>
        <p:nvSpPr>
          <p:cNvPr id="32774" name="Text Box 6"/>
          <p:cNvSpPr txBox="1">
            <a:spLocks noChangeArrowheads="1"/>
          </p:cNvSpPr>
          <p:nvPr/>
        </p:nvSpPr>
        <p:spPr bwMode="auto">
          <a:xfrm>
            <a:off x="395288" y="1052513"/>
            <a:ext cx="8280400"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15000"/>
              </a:lnSpc>
            </a:pPr>
            <a:r>
              <a:rPr lang="en-US" altLang="zh-TW" sz="2000">
                <a:latin typeface="Times New Roman" pitchFamily="18" charset="0"/>
              </a:rPr>
              <a:t>from Egyptian </a:t>
            </a:r>
            <a:r>
              <a:rPr lang="en-US" altLang="zh-TW" sz="2000" b="1" i="1">
                <a:latin typeface="Times New Roman" pitchFamily="18" charset="0"/>
              </a:rPr>
              <a:t>per ’aa</a:t>
            </a:r>
            <a:r>
              <a:rPr lang="en-US" altLang="zh-TW" sz="2000">
                <a:latin typeface="Times New Roman" pitchFamily="18" charset="0"/>
              </a:rPr>
              <a:t>, "great house" ,originally, the royal palace in ancient Egypt; the word came to be used as a synonym for the Egyptian king under the New Kingdom (starting in the 18</a:t>
            </a:r>
            <a:r>
              <a:rPr lang="en-US" altLang="zh-TW" sz="2000" baseline="30000">
                <a:latin typeface="Times New Roman" pitchFamily="18" charset="0"/>
              </a:rPr>
              <a:t>th</a:t>
            </a:r>
            <a:r>
              <a:rPr lang="en-US" altLang="zh-TW" sz="2000">
                <a:latin typeface="Times New Roman" pitchFamily="18" charset="0"/>
              </a:rPr>
              <a:t> dynasty, 1539-1292 BC), and by the 22nd dynasty (c. 945-c. 730 BC) it had been adopted as an epithet of respect. The term has since evolved into a generic name for all ancient Egyptian kings, although it was never formally the king’s </a:t>
            </a:r>
            <a:r>
              <a:rPr lang="it-IT" altLang="zh-TW" sz="2000">
                <a:latin typeface="Times New Roman" pitchFamily="18" charset="0"/>
              </a:rPr>
              <a:t>title. </a:t>
            </a:r>
            <a:endParaRPr lang="en-US" altLang="zh-TW" sz="2000">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3794" name="Picture 2" descr="Pharaoh_Ki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00113" y="49213"/>
            <a:ext cx="7343775" cy="675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文字方塊 3"/>
          <p:cNvSpPr txBox="1">
            <a:spLocks noChangeArrowheads="1"/>
          </p:cNvSpPr>
          <p:nvPr/>
        </p:nvSpPr>
        <p:spPr bwMode="auto">
          <a:xfrm>
            <a:off x="8220075" y="4214813"/>
            <a:ext cx="923925"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r>
              <a:rPr lang="zh-TW" altLang="en-US" sz="1600" b="1"/>
              <a:t>「法老」在西元前十四世紀中葉開始應用</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95288" y="981075"/>
            <a:ext cx="8424862"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30000"/>
              </a:lnSpc>
            </a:pPr>
            <a:r>
              <a:rPr lang="en-US" altLang="zh-TW" sz="2400">
                <a:latin typeface="Times New Roman" pitchFamily="18" charset="0"/>
              </a:rPr>
              <a:t>“The frank attitude toward the stories about Egypt in Genesis and Exodus is that folk memory had retained the essentials of great Hebrew experience but had later clothed that memory with some details imperfectly recollected and some circumstantial details borrowed from later times and conditions. ”</a:t>
            </a:r>
          </a:p>
        </p:txBody>
      </p:sp>
      <p:sp>
        <p:nvSpPr>
          <p:cNvPr id="34819" name="Text Box 3"/>
          <p:cNvSpPr txBox="1">
            <a:spLocks noChangeArrowheads="1"/>
          </p:cNvSpPr>
          <p:nvPr/>
        </p:nvSpPr>
        <p:spPr bwMode="auto">
          <a:xfrm>
            <a:off x="4067175" y="3500438"/>
            <a:ext cx="4895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b="1" i="1"/>
              <a:t>The Interpreter’s Dictionary Of The Bible</a:t>
            </a:r>
          </a:p>
        </p:txBody>
      </p:sp>
      <p:sp>
        <p:nvSpPr>
          <p:cNvPr id="34820" name="Text Box 4"/>
          <p:cNvSpPr txBox="1">
            <a:spLocks noChangeArrowheads="1"/>
          </p:cNvSpPr>
          <p:nvPr/>
        </p:nvSpPr>
        <p:spPr bwMode="auto">
          <a:xfrm>
            <a:off x="395288" y="3933825"/>
            <a:ext cx="820737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20000"/>
              </a:lnSpc>
              <a:spcBef>
                <a:spcPct val="50000"/>
              </a:spcBef>
            </a:pPr>
            <a:r>
              <a:rPr lang="zh-TW" altLang="en-US" sz="2800" b="1"/>
              <a:t>「用坦率的態度去理解聖經</a:t>
            </a:r>
            <a:r>
              <a:rPr lang="en-US" altLang="zh-TW" sz="2800" b="1"/>
              <a:t>《</a:t>
            </a:r>
            <a:r>
              <a:rPr lang="zh-TW" altLang="en-US" sz="2800" b="1"/>
              <a:t>創世記</a:t>
            </a:r>
            <a:r>
              <a:rPr lang="en-US" altLang="zh-TW" sz="2800" b="1"/>
              <a:t>》</a:t>
            </a:r>
            <a:r>
              <a:rPr lang="zh-TW" altLang="en-US" sz="2800" b="1"/>
              <a:t>及</a:t>
            </a:r>
            <a:r>
              <a:rPr lang="en-US" altLang="zh-TW" sz="2800" b="1"/>
              <a:t>《</a:t>
            </a:r>
            <a:r>
              <a:rPr lang="zh-TW" altLang="en-US" sz="2800" b="1"/>
              <a:t>出埃及記</a:t>
            </a:r>
            <a:r>
              <a:rPr lang="en-US" altLang="zh-TW" sz="2800" b="1"/>
              <a:t>》</a:t>
            </a:r>
            <a:r>
              <a:rPr lang="zh-TW" altLang="en-US" sz="2800" b="1"/>
              <a:t>裡的故事：民間的傳說保留著大</a:t>
            </a:r>
            <a:r>
              <a:rPr lang="zh-TW" altLang="en-US" sz="2800" b="1" u="sng"/>
              <a:t>希伯萊</a:t>
            </a:r>
            <a:r>
              <a:rPr lang="zh-TW" altLang="en-US" sz="2800" b="1"/>
              <a:t>民族的經歷之梗概，披上一些可能是取材於較後期而不盡完美的環境細節的外衣</a:t>
            </a:r>
            <a:r>
              <a:rPr lang="en-US" altLang="zh-TW" sz="2800" b="1">
                <a:latin typeface="新細明體" pitchFamily="18" charset="-120"/>
              </a:rPr>
              <a:t>……</a:t>
            </a:r>
            <a:r>
              <a:rPr lang="zh-TW" altLang="en-US" sz="2800" b="1"/>
              <a:t>」</a:t>
            </a:r>
          </a:p>
        </p:txBody>
      </p:sp>
      <p:sp>
        <p:nvSpPr>
          <p:cNvPr id="34821" name="Text Box 5"/>
          <p:cNvSpPr txBox="1">
            <a:spLocks noChangeArrowheads="1"/>
          </p:cNvSpPr>
          <p:nvPr/>
        </p:nvSpPr>
        <p:spPr bwMode="auto">
          <a:xfrm>
            <a:off x="4857750" y="5805488"/>
            <a:ext cx="4033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400" b="1" i="1"/>
              <a:t>《</a:t>
            </a:r>
            <a:r>
              <a:rPr lang="zh-TW" altLang="en-US" sz="2400" b="1" i="1"/>
              <a:t>通譯聖經字典</a:t>
            </a:r>
            <a:r>
              <a:rPr lang="en-US" altLang="zh-TW" sz="2400" b="1" i="1"/>
              <a:t>》</a:t>
            </a:r>
            <a:endParaRPr lang="zh-TW" altLang="en-US" sz="2400" b="1" i="1"/>
          </a:p>
        </p:txBody>
      </p:sp>
      <p:sp>
        <p:nvSpPr>
          <p:cNvPr id="9" name="Rectangle 2"/>
          <p:cNvSpPr txBox="1">
            <a:spLocks noChangeArrowheads="1"/>
          </p:cNvSpPr>
          <p:nvPr/>
        </p:nvSpPr>
        <p:spPr bwMode="auto">
          <a:xfrm>
            <a:off x="611188" y="0"/>
            <a:ext cx="7848600" cy="981075"/>
          </a:xfrm>
          <a:prstGeom prst="rect">
            <a:avLst/>
          </a:prstGeom>
          <a:noFill/>
          <a:ln w="9525">
            <a:noFill/>
            <a:miter lim="800000"/>
            <a:headEnd/>
            <a:tailEnd/>
          </a:ln>
          <a:effectLst/>
        </p:spPr>
        <p:txBody>
          <a:bodyPr anchor="ctr"/>
          <a:lstStyle/>
          <a:p>
            <a:pPr algn="ctr">
              <a:defRPr/>
            </a:pPr>
            <a:r>
              <a:rPr lang="zh-TW" altLang="en-US" sz="4400" kern="0">
                <a:solidFill>
                  <a:schemeClr val="tx2"/>
                </a:solidFill>
                <a:latin typeface="+mj-lt"/>
                <a:ea typeface="方正琥珀" pitchFamily="65" charset="-120"/>
                <a:cs typeface="+mj-cs"/>
              </a:rPr>
              <a:t>埃及王的稱號</a:t>
            </a:r>
            <a:endParaRPr lang="zh-TW" altLang="en-US" sz="4400" kern="0" dirty="0">
              <a:solidFill>
                <a:schemeClr val="tx2"/>
              </a:solidFill>
              <a:latin typeface="+mj-lt"/>
              <a:ea typeface="方正琥珀" pitchFamily="65" charset="-120"/>
              <a:cs typeface="+mj-cs"/>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埃及王的稱號</a:t>
            </a:r>
          </a:p>
        </p:txBody>
      </p:sp>
      <p:pic>
        <p:nvPicPr>
          <p:cNvPr id="3584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16013" y="1052513"/>
            <a:ext cx="5903912" cy="270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4"/>
          <p:cNvSpPr txBox="1">
            <a:spLocks noChangeArrowheads="1"/>
          </p:cNvSpPr>
          <p:nvPr/>
        </p:nvSpPr>
        <p:spPr bwMode="auto">
          <a:xfrm>
            <a:off x="0" y="3860800"/>
            <a:ext cx="8964613"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2913" indent="-442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b="1">
                <a:solidFill>
                  <a:srgbClr val="FF0000"/>
                </a:solidFill>
                <a:latin typeface="新細明體" pitchFamily="18" charset="-120"/>
              </a:rPr>
              <a:t>「國王</a:t>
            </a:r>
            <a:r>
              <a:rPr lang="zh-TW" altLang="en-US" sz="3200" b="1">
                <a:latin typeface="新細明體" pitchFamily="18" charset="-120"/>
              </a:rPr>
              <a:t>說：</a:t>
            </a:r>
            <a:r>
              <a:rPr lang="en-US" altLang="zh-TW" sz="3200" b="1">
                <a:latin typeface="新細明體" pitchFamily="18" charset="-120"/>
              </a:rPr>
              <a:t>『</a:t>
            </a:r>
            <a:r>
              <a:rPr lang="zh-TW" altLang="en-US" sz="3200" b="1">
                <a:latin typeface="新細明體" pitchFamily="18" charset="-120"/>
              </a:rPr>
              <a:t>我確已夢見七頭胖黃牛，被七頭瘦黃牛吃掉了，又夢見七穗青麥子，和七穗乾麥子。侍從們呀！你們替我圓圓這個夢。如果你們是會圓夢的人。</a:t>
            </a:r>
            <a:r>
              <a:rPr lang="en-US" altLang="zh-TW" sz="3200" b="1">
                <a:latin typeface="新細明體" pitchFamily="18" charset="-120"/>
              </a:rPr>
              <a:t>』</a:t>
            </a:r>
            <a:r>
              <a:rPr lang="zh-TW" altLang="en-US" sz="3200" b="1">
                <a:latin typeface="新細明體" pitchFamily="18" charset="-120"/>
              </a:rPr>
              <a:t>」</a:t>
            </a:r>
            <a:r>
              <a:rPr lang="zh-TW" altLang="en-US" b="1">
                <a:latin typeface="新細明體" pitchFamily="18" charset="-120"/>
              </a:rPr>
              <a:t> </a:t>
            </a:r>
          </a:p>
        </p:txBody>
      </p:sp>
      <p:sp>
        <p:nvSpPr>
          <p:cNvPr id="35845" name="Text Box 5"/>
          <p:cNvSpPr txBox="1">
            <a:spLocks noChangeArrowheads="1"/>
          </p:cNvSpPr>
          <p:nvPr/>
        </p:nvSpPr>
        <p:spPr bwMode="auto">
          <a:xfrm>
            <a:off x="5003800" y="5516563"/>
            <a:ext cx="302418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800" b="1"/>
              <a:t>(</a:t>
            </a:r>
            <a:r>
              <a:rPr lang="zh-TW" altLang="en-US" sz="2800" b="1"/>
              <a:t>古蘭經 </a:t>
            </a:r>
            <a:r>
              <a:rPr lang="en-US" altLang="zh-TW" sz="2800" b="1"/>
              <a:t>12:43)</a:t>
            </a:r>
          </a:p>
        </p:txBody>
      </p:sp>
      <p:sp>
        <p:nvSpPr>
          <p:cNvPr id="35846" name="Rectangle 6"/>
          <p:cNvSpPr>
            <a:spLocks noChangeArrowheads="1"/>
          </p:cNvSpPr>
          <p:nvPr/>
        </p:nvSpPr>
        <p:spPr bwMode="auto">
          <a:xfrm>
            <a:off x="7235825" y="328613"/>
            <a:ext cx="155257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en-US" altLang="zh-TW" sz="2800" b="1"/>
              <a:t>(</a:t>
            </a:r>
            <a:r>
              <a:rPr lang="zh-TW" altLang="en-US" sz="2800" b="1"/>
              <a:t>優素福</a:t>
            </a:r>
            <a:r>
              <a:rPr lang="en-US" altLang="zh-TW" sz="2800" b="1"/>
              <a:t>)</a:t>
            </a:r>
            <a:r>
              <a:rPr lang="en-US" altLang="zh-TW"/>
              <a:t> </a:t>
            </a:r>
          </a:p>
        </p:txBody>
      </p:sp>
      <p:sp>
        <p:nvSpPr>
          <p:cNvPr id="80903" name="Line 7"/>
          <p:cNvSpPr>
            <a:spLocks noChangeShapeType="1"/>
          </p:cNvSpPr>
          <p:nvPr/>
        </p:nvSpPr>
        <p:spPr bwMode="auto">
          <a:xfrm flipH="1" flipV="1">
            <a:off x="5867400" y="1844675"/>
            <a:ext cx="1728788" cy="863600"/>
          </a:xfrm>
          <a:prstGeom prst="line">
            <a:avLst/>
          </a:prstGeom>
          <a:noFill/>
          <a:ln w="38100">
            <a:solidFill>
              <a:srgbClr val="008000"/>
            </a:solidFill>
            <a:round/>
            <a:headEnd/>
            <a:tailEnd type="arrow" w="med" len="med"/>
          </a:ln>
          <a:extLst>
            <a:ext uri="{909E8E84-426E-40DD-AFC4-6F175D3DCCD1}">
              <a14:hiddenFill xmlns:a14="http://schemas.microsoft.com/office/drawing/2010/main" xmlns="">
                <a:noFill/>
              </a14:hiddenFill>
            </a:ext>
          </a:extLst>
        </p:spPr>
        <p:txBody>
          <a:bodyPr/>
          <a:lstStyle/>
          <a:p>
            <a:endParaRPr lang="zh-HK" altLang="en-US"/>
          </a:p>
        </p:txBody>
      </p:sp>
      <p:sp>
        <p:nvSpPr>
          <p:cNvPr id="80904" name="Text Box 8"/>
          <p:cNvSpPr txBox="1">
            <a:spLocks noChangeArrowheads="1"/>
          </p:cNvSpPr>
          <p:nvPr/>
        </p:nvSpPr>
        <p:spPr bwMode="auto">
          <a:xfrm>
            <a:off x="6948488" y="2636838"/>
            <a:ext cx="2195512"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400" b="1" i="1">
                <a:solidFill>
                  <a:srgbClr val="FF0000"/>
                </a:solidFill>
                <a:latin typeface="Times New Roman" pitchFamily="18" charset="0"/>
              </a:rPr>
              <a:t>Al-Malik</a:t>
            </a:r>
          </a:p>
          <a:p>
            <a:pPr algn="ctr" eaLnBrk="1" hangingPunct="1"/>
            <a:r>
              <a:rPr lang="zh-TW" altLang="en-US" sz="2600" b="1">
                <a:solidFill>
                  <a:srgbClr val="FF0000"/>
                </a:solidFill>
                <a:latin typeface="Times New Roman" pitchFamily="18" charset="0"/>
                <a:ea typeface="標楷體" pitchFamily="65" charset="-120"/>
              </a:rPr>
              <a:t>掌權者、王</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0903"/>
                                        </p:tgtEl>
                                        <p:attrNameLst>
                                          <p:attrName>style.visibility</p:attrName>
                                        </p:attrNameLst>
                                      </p:cBhvr>
                                      <p:to>
                                        <p:strVal val="visible"/>
                                      </p:to>
                                    </p:set>
                                    <p:animEffect transition="in" filter="strips(downLeft)">
                                      <p:cBhvr>
                                        <p:cTn id="7" dur="500"/>
                                        <p:tgtEl>
                                          <p:spTgt spid="8090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dissolve">
                                      <p:cBhvr>
                                        <p:cTn id="10" dur="500"/>
                                        <p:tgtEl>
                                          <p:spTgt spid="80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animBg="1"/>
      <p:bldP spid="8090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埃及王的稱號</a:t>
            </a:r>
          </a:p>
        </p:txBody>
      </p:sp>
      <p:sp>
        <p:nvSpPr>
          <p:cNvPr id="82948" name="Line 4"/>
          <p:cNvSpPr>
            <a:spLocks noChangeShapeType="1"/>
          </p:cNvSpPr>
          <p:nvPr/>
        </p:nvSpPr>
        <p:spPr bwMode="auto">
          <a:xfrm flipH="1" flipV="1">
            <a:off x="5795963" y="2349500"/>
            <a:ext cx="1728787" cy="863600"/>
          </a:xfrm>
          <a:prstGeom prst="line">
            <a:avLst/>
          </a:prstGeom>
          <a:noFill/>
          <a:ln w="38100">
            <a:solidFill>
              <a:srgbClr val="008000"/>
            </a:solidFill>
            <a:round/>
            <a:headEnd/>
            <a:tailEnd type="arrow" w="med" len="med"/>
          </a:ln>
          <a:extLst>
            <a:ext uri="{909E8E84-426E-40DD-AFC4-6F175D3DCCD1}">
              <a14:hiddenFill xmlns:a14="http://schemas.microsoft.com/office/drawing/2010/main" xmlns="">
                <a:noFill/>
              </a14:hiddenFill>
            </a:ext>
          </a:extLst>
        </p:spPr>
        <p:txBody>
          <a:bodyPr/>
          <a:lstStyle/>
          <a:p>
            <a:endParaRPr lang="zh-HK" altLang="en-US"/>
          </a:p>
        </p:txBody>
      </p:sp>
      <p:sp>
        <p:nvSpPr>
          <p:cNvPr id="82949" name="Text Box 5"/>
          <p:cNvSpPr txBox="1">
            <a:spLocks noChangeArrowheads="1"/>
          </p:cNvSpPr>
          <p:nvPr/>
        </p:nvSpPr>
        <p:spPr bwMode="auto">
          <a:xfrm>
            <a:off x="6715125" y="3357563"/>
            <a:ext cx="2195513"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lnSpc>
                <a:spcPct val="60000"/>
              </a:lnSpc>
              <a:spcBef>
                <a:spcPct val="50000"/>
              </a:spcBef>
            </a:pPr>
            <a:r>
              <a:rPr lang="en-US" altLang="zh-TW" sz="2400" b="1" i="1">
                <a:solidFill>
                  <a:srgbClr val="FF0000"/>
                </a:solidFill>
                <a:latin typeface="Times New Roman" pitchFamily="18" charset="0"/>
              </a:rPr>
              <a:t>Fir’awn </a:t>
            </a:r>
          </a:p>
          <a:p>
            <a:pPr eaLnBrk="1" hangingPunct="1">
              <a:lnSpc>
                <a:spcPct val="60000"/>
              </a:lnSpc>
              <a:spcBef>
                <a:spcPct val="50000"/>
              </a:spcBef>
            </a:pPr>
            <a:r>
              <a:rPr lang="en-US" altLang="zh-TW" sz="2400" b="1" i="1">
                <a:solidFill>
                  <a:srgbClr val="FF0000"/>
                </a:solidFill>
                <a:latin typeface="Times New Roman" pitchFamily="18" charset="0"/>
              </a:rPr>
              <a:t>(Pharaoh </a:t>
            </a:r>
            <a:r>
              <a:rPr lang="zh-TW" altLang="en-US" sz="2400" b="1">
                <a:solidFill>
                  <a:srgbClr val="FF0000"/>
                </a:solidFill>
                <a:latin typeface="Times New Roman" pitchFamily="18" charset="0"/>
                <a:ea typeface="標楷體" pitchFamily="65" charset="-120"/>
              </a:rPr>
              <a:t>法老</a:t>
            </a:r>
            <a:r>
              <a:rPr lang="en-US" altLang="zh-TW" sz="2400" b="1" i="1">
                <a:solidFill>
                  <a:srgbClr val="FF0000"/>
                </a:solidFill>
                <a:latin typeface="Times New Roman" pitchFamily="18" charset="0"/>
              </a:rPr>
              <a:t>)</a:t>
            </a:r>
          </a:p>
        </p:txBody>
      </p:sp>
      <p:sp>
        <p:nvSpPr>
          <p:cNvPr id="36869" name="Text Box 6"/>
          <p:cNvSpPr txBox="1">
            <a:spLocks noChangeArrowheads="1"/>
          </p:cNvSpPr>
          <p:nvPr/>
        </p:nvSpPr>
        <p:spPr bwMode="auto">
          <a:xfrm>
            <a:off x="609600" y="4495800"/>
            <a:ext cx="7848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2913" indent="-442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b="1">
                <a:latin typeface="新細明體" pitchFamily="18" charset="-120"/>
              </a:rPr>
              <a:t>「</a:t>
            </a:r>
            <a:r>
              <a:rPr lang="zh-TW" altLang="en-US" sz="3200" b="1" u="sng">
                <a:latin typeface="新細明體" pitchFamily="18" charset="-120"/>
              </a:rPr>
              <a:t>穆薩</a:t>
            </a:r>
            <a:r>
              <a:rPr lang="zh-TW" altLang="en-US" sz="3200" b="1">
                <a:latin typeface="新細明體" pitchFamily="18" charset="-120"/>
              </a:rPr>
              <a:t>說：</a:t>
            </a:r>
            <a:r>
              <a:rPr lang="en-US" altLang="zh-TW" sz="3200" b="1">
                <a:latin typeface="新細明體" pitchFamily="18" charset="-120"/>
              </a:rPr>
              <a:t>『</a:t>
            </a:r>
            <a:r>
              <a:rPr lang="zh-TW" altLang="en-US" sz="3200" b="1">
                <a:solidFill>
                  <a:srgbClr val="FF0000"/>
                </a:solidFill>
                <a:latin typeface="新細明體" pitchFamily="18" charset="-120"/>
              </a:rPr>
              <a:t>法老</a:t>
            </a:r>
            <a:r>
              <a:rPr lang="zh-TW" altLang="en-US" sz="3200" b="1">
                <a:latin typeface="新細明體" pitchFamily="18" charset="-120"/>
              </a:rPr>
              <a:t>啊！我確是全世界的主所派遣的使者， </a:t>
            </a:r>
            <a:r>
              <a:rPr lang="en-US" altLang="zh-TW" sz="3200" b="1">
                <a:latin typeface="新細明體" pitchFamily="18" charset="-120"/>
              </a:rPr>
              <a:t>』</a:t>
            </a:r>
            <a:r>
              <a:rPr lang="zh-TW" altLang="en-US" sz="3200" b="1">
                <a:latin typeface="新細明體" pitchFamily="18" charset="-120"/>
              </a:rPr>
              <a:t>」</a:t>
            </a:r>
          </a:p>
        </p:txBody>
      </p:sp>
      <p:sp>
        <p:nvSpPr>
          <p:cNvPr id="36870" name="Text Box 7"/>
          <p:cNvSpPr txBox="1">
            <a:spLocks noChangeArrowheads="1"/>
          </p:cNvSpPr>
          <p:nvPr/>
        </p:nvSpPr>
        <p:spPr bwMode="auto">
          <a:xfrm>
            <a:off x="5638800" y="5105400"/>
            <a:ext cx="27003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800" b="1"/>
              <a:t>(</a:t>
            </a:r>
            <a:r>
              <a:rPr lang="zh-TW" altLang="en-US" sz="2800" b="1"/>
              <a:t>古蘭經 </a:t>
            </a:r>
            <a:r>
              <a:rPr lang="en-US" altLang="zh-TW" sz="2800" b="1"/>
              <a:t>7:104)</a:t>
            </a:r>
          </a:p>
        </p:txBody>
      </p:sp>
      <p:sp>
        <p:nvSpPr>
          <p:cNvPr id="36871" name="Text Box 10"/>
          <p:cNvSpPr txBox="1">
            <a:spLocks noChangeArrowheads="1"/>
          </p:cNvSpPr>
          <p:nvPr/>
        </p:nvSpPr>
        <p:spPr bwMode="auto">
          <a:xfrm>
            <a:off x="6858000" y="533400"/>
            <a:ext cx="167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lang="en-US" altLang="zh-TW" sz="2800" b="1">
                <a:latin typeface="新細明體" pitchFamily="18" charset="-120"/>
              </a:rPr>
              <a:t>(</a:t>
            </a:r>
            <a:r>
              <a:rPr lang="zh-TW" altLang="en-US" sz="2800" b="1">
                <a:latin typeface="新細明體" pitchFamily="18" charset="-120"/>
              </a:rPr>
              <a:t>穆薩</a:t>
            </a:r>
            <a:r>
              <a:rPr lang="en-US" altLang="zh-TW" sz="2800" b="1">
                <a:latin typeface="新細明體" pitchFamily="18" charset="-120"/>
              </a:rPr>
              <a:t>)</a:t>
            </a:r>
          </a:p>
        </p:txBody>
      </p:sp>
      <p:pic>
        <p:nvPicPr>
          <p:cNvPr id="36872" name="Picture 14" descr="7_104">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7700" y="1268413"/>
            <a:ext cx="7848600"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3" name="Line 15"/>
          <p:cNvSpPr>
            <a:spLocks noChangeShapeType="1"/>
          </p:cNvSpPr>
          <p:nvPr/>
        </p:nvSpPr>
        <p:spPr bwMode="auto">
          <a:xfrm>
            <a:off x="5148263" y="2205038"/>
            <a:ext cx="936625"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HK" altLang="en-US"/>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strips(downLeft)">
                                      <p:cBhvr>
                                        <p:cTn id="7" dur="500"/>
                                        <p:tgtEl>
                                          <p:spTgt spid="829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2949"/>
                                        </p:tgtEl>
                                        <p:attrNameLst>
                                          <p:attrName>style.visibility</p:attrName>
                                        </p:attrNameLst>
                                      </p:cBhvr>
                                      <p:to>
                                        <p:strVal val="visible"/>
                                      </p:to>
                                    </p:set>
                                    <p:animEffect transition="in" filter="dissolve">
                                      <p:cBhvr>
                                        <p:cTn id="10"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nimBg="1"/>
      <p:bldP spid="8294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埃及王的稱號</a:t>
            </a:r>
          </a:p>
        </p:txBody>
      </p:sp>
      <p:sp>
        <p:nvSpPr>
          <p:cNvPr id="37891" name="Text Box 6"/>
          <p:cNvSpPr txBox="1">
            <a:spLocks noChangeArrowheads="1"/>
          </p:cNvSpPr>
          <p:nvPr/>
        </p:nvSpPr>
        <p:spPr bwMode="auto">
          <a:xfrm>
            <a:off x="857250" y="1928813"/>
            <a:ext cx="7848600"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2913" indent="-442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200000"/>
              </a:lnSpc>
              <a:spcBef>
                <a:spcPct val="50000"/>
              </a:spcBef>
              <a:buFont typeface="Wingdings" pitchFamily="2" charset="2"/>
              <a:buChar char="Ø"/>
            </a:pPr>
            <a:r>
              <a:rPr lang="zh-TW" altLang="en-US" sz="3200" b="1">
                <a:latin typeface="標楷體" pitchFamily="65" charset="-120"/>
                <a:ea typeface="標楷體" pitchFamily="65" charset="-120"/>
              </a:rPr>
              <a:t>若</a:t>
            </a:r>
            <a:r>
              <a:rPr lang="en-US" altLang="zh-TW" sz="3200" b="1">
                <a:latin typeface="標楷體" pitchFamily="65" charset="-120"/>
                <a:ea typeface="標楷體" pitchFamily="65" charset="-120"/>
              </a:rPr>
              <a:t>《</a:t>
            </a:r>
            <a:r>
              <a:rPr lang="zh-TW" altLang="en-US" sz="3200" b="1">
                <a:latin typeface="標楷體" pitchFamily="65" charset="-120"/>
                <a:ea typeface="標楷體" pitchFamily="65" charset="-120"/>
              </a:rPr>
              <a:t>古蘭經</a:t>
            </a:r>
            <a:r>
              <a:rPr lang="en-US" altLang="zh-TW" sz="3200" b="1">
                <a:latin typeface="標楷體" pitchFamily="65" charset="-120"/>
                <a:ea typeface="標楷體" pitchFamily="65" charset="-120"/>
              </a:rPr>
              <a:t>》</a:t>
            </a:r>
            <a:r>
              <a:rPr lang="zh-TW" altLang="en-US" sz="3200" b="1">
                <a:latin typeface="標楷體" pitchFamily="65" charset="-120"/>
                <a:ea typeface="標楷體" pitchFamily="65" charset="-120"/>
              </a:rPr>
              <a:t>是抄襲</a:t>
            </a:r>
            <a:r>
              <a:rPr lang="en-US" altLang="zh-TW" sz="3200" b="1">
                <a:latin typeface="標楷體" pitchFamily="65" charset="-120"/>
                <a:ea typeface="標楷體" pitchFamily="65" charset="-120"/>
              </a:rPr>
              <a:t>《</a:t>
            </a:r>
            <a:r>
              <a:rPr lang="zh-TW" altLang="en-US" sz="3200" b="1">
                <a:latin typeface="標楷體" pitchFamily="65" charset="-120"/>
                <a:ea typeface="標楷體" pitchFamily="65" charset="-120"/>
              </a:rPr>
              <a:t>聖經</a:t>
            </a:r>
            <a:r>
              <a:rPr lang="en-US" altLang="zh-TW" sz="3200" b="1">
                <a:latin typeface="標楷體" pitchFamily="65" charset="-120"/>
                <a:ea typeface="標楷體" pitchFamily="65" charset="-120"/>
              </a:rPr>
              <a:t>》</a:t>
            </a:r>
            <a:r>
              <a:rPr lang="zh-TW" altLang="en-US" sz="3200" b="1">
                <a:latin typeface="標楷體" pitchFamily="65" charset="-120"/>
                <a:ea typeface="標楷體" pitchFamily="65" charset="-120"/>
              </a:rPr>
              <a:t>而成書的，為何它的作者能夠分辨對錯，把其錯誤糾正呢？</a:t>
            </a:r>
          </a:p>
        </p:txBody>
      </p:sp>
      <p:pic>
        <p:nvPicPr>
          <p:cNvPr id="37892" name="Picture 16" descr="House - Cartoon 2">
            <a:hlinkClick r:id="" action="ppaction://hlinkshowjump?jump=firstslide"/>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164388" y="5734050"/>
            <a:ext cx="576262"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17" descr="www">
            <a:hlinkClick r:id="" action="ppaction://hlinkshowjump?jump=nextslide" highlightClick="1"/>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027988" y="5876925"/>
            <a:ext cx="8318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法老王的親信</a:t>
            </a:r>
          </a:p>
        </p:txBody>
      </p:sp>
      <p:sp>
        <p:nvSpPr>
          <p:cNvPr id="38915" name="Text Box 5"/>
          <p:cNvSpPr txBox="1">
            <a:spLocks noChangeArrowheads="1"/>
          </p:cNvSpPr>
          <p:nvPr/>
        </p:nvSpPr>
        <p:spPr bwMode="auto">
          <a:xfrm>
            <a:off x="647700" y="2708275"/>
            <a:ext cx="7848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2913" indent="-442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b="1">
                <a:latin typeface="新細明體" pitchFamily="18" charset="-120"/>
              </a:rPr>
              <a:t>「</a:t>
            </a:r>
            <a:r>
              <a:rPr lang="zh-TW" altLang="en-US" sz="3200" b="1"/>
              <a:t>法老說：「</a:t>
            </a:r>
            <a:r>
              <a:rPr lang="zh-TW" altLang="en-US" sz="3200" b="1" u="sng">
                <a:solidFill>
                  <a:srgbClr val="CC0000"/>
                </a:solidFill>
              </a:rPr>
              <a:t>哈曼</a:t>
            </a:r>
            <a:r>
              <a:rPr lang="zh-TW" altLang="en-US" sz="3200" b="1"/>
              <a:t>啊！你為我建造一座高樓，或許我能找到若干線索</a:t>
            </a:r>
            <a:r>
              <a:rPr lang="zh-TW" altLang="en-US"/>
              <a:t> </a:t>
            </a:r>
            <a:r>
              <a:rPr lang="zh-TW" altLang="en-US" sz="3200" b="1">
                <a:latin typeface="新細明體" pitchFamily="18" charset="-120"/>
              </a:rPr>
              <a:t>」</a:t>
            </a:r>
          </a:p>
        </p:txBody>
      </p:sp>
      <p:sp>
        <p:nvSpPr>
          <p:cNvPr id="38916" name="Text Box 6"/>
          <p:cNvSpPr txBox="1">
            <a:spLocks noChangeArrowheads="1"/>
          </p:cNvSpPr>
          <p:nvPr/>
        </p:nvSpPr>
        <p:spPr bwMode="auto">
          <a:xfrm>
            <a:off x="5940425" y="3860800"/>
            <a:ext cx="27003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800" b="1"/>
              <a:t>(</a:t>
            </a:r>
            <a:r>
              <a:rPr lang="zh-TW" altLang="en-US" sz="2800" b="1"/>
              <a:t>古蘭經 </a:t>
            </a:r>
            <a:r>
              <a:rPr lang="en-US" altLang="zh-TW" sz="2800" b="1"/>
              <a:t>40:36)</a:t>
            </a:r>
          </a:p>
        </p:txBody>
      </p:sp>
      <p:pic>
        <p:nvPicPr>
          <p:cNvPr id="38917" name="Picture 12" descr="40_36">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196975"/>
            <a:ext cx="9144000"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8" name="Line 13"/>
          <p:cNvSpPr>
            <a:spLocks noChangeShapeType="1"/>
          </p:cNvSpPr>
          <p:nvPr/>
        </p:nvSpPr>
        <p:spPr bwMode="auto">
          <a:xfrm>
            <a:off x="6084888" y="2276475"/>
            <a:ext cx="935037"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HK" altLang="en-US"/>
          </a:p>
        </p:txBody>
      </p:sp>
      <p:sp>
        <p:nvSpPr>
          <p:cNvPr id="26632" name="Text Box 14"/>
          <p:cNvSpPr txBox="1">
            <a:spLocks noChangeArrowheads="1"/>
          </p:cNvSpPr>
          <p:nvPr/>
        </p:nvSpPr>
        <p:spPr bwMode="auto">
          <a:xfrm>
            <a:off x="714375" y="4652963"/>
            <a:ext cx="7745413" cy="1587500"/>
          </a:xfrm>
          <a:prstGeom prst="rect">
            <a:avLst/>
          </a:prstGeom>
          <a:noFill/>
          <a:ln w="9525">
            <a:noFill/>
            <a:miter lim="800000"/>
            <a:headEnd/>
            <a:tailEnd/>
          </a:ln>
        </p:spPr>
        <p:txBody>
          <a:bodyPr>
            <a:spAutoFit/>
          </a:bodyPr>
          <a:lstStyle/>
          <a:p>
            <a:pPr marL="360363" indent="-360363">
              <a:spcBef>
                <a:spcPct val="50000"/>
              </a:spcBef>
              <a:buClr>
                <a:schemeClr val="tx1"/>
              </a:buClr>
              <a:buFont typeface="Wingdings" pitchFamily="2" charset="2"/>
              <a:buChar char="Ø"/>
              <a:defRPr/>
            </a:pPr>
            <a:r>
              <a:rPr lang="zh-TW" altLang="en-US" sz="2800" b="1" u="sng" dirty="0">
                <a:solidFill>
                  <a:srgbClr val="FF0000"/>
                </a:solidFill>
                <a:effectLst>
                  <a:outerShdw blurRad="38100" dist="38100" dir="2700000" algn="tl">
                    <a:srgbClr val="000000">
                      <a:alpha val="43137"/>
                    </a:srgbClr>
                  </a:outerShdw>
                </a:effectLst>
                <a:latin typeface="Arial" charset="0"/>
              </a:rPr>
              <a:t>哈曼</a:t>
            </a:r>
            <a:r>
              <a:rPr lang="zh-TW" altLang="en-US" sz="2800" b="1" dirty="0">
                <a:latin typeface="Arial" charset="0"/>
              </a:rPr>
              <a:t>這人物在</a:t>
            </a:r>
            <a:r>
              <a:rPr lang="en-US" altLang="zh-TW" sz="2800" b="1" dirty="0">
                <a:latin typeface="Arial" charset="0"/>
              </a:rPr>
              <a:t>《</a:t>
            </a:r>
            <a:r>
              <a:rPr lang="zh-TW" altLang="en-US" sz="2800" b="1" dirty="0">
                <a:latin typeface="Arial" charset="0"/>
              </a:rPr>
              <a:t>古蘭經</a:t>
            </a:r>
            <a:r>
              <a:rPr lang="en-US" altLang="zh-TW" sz="2800" b="1" dirty="0">
                <a:latin typeface="Arial" charset="0"/>
              </a:rPr>
              <a:t>》</a:t>
            </a:r>
            <a:r>
              <a:rPr lang="zh-TW" altLang="en-US" sz="2800" b="1" dirty="0">
                <a:latin typeface="Arial" charset="0"/>
              </a:rPr>
              <a:t>提過六次，理應是法老王負責建築的大臣</a:t>
            </a:r>
          </a:p>
          <a:p>
            <a:pPr marL="360363" indent="-360363">
              <a:spcBef>
                <a:spcPct val="50000"/>
              </a:spcBef>
              <a:buFont typeface="Wingdings" pitchFamily="2" charset="2"/>
              <a:buChar char="Ø"/>
              <a:defRPr/>
            </a:pPr>
            <a:r>
              <a:rPr lang="en-US" altLang="zh-TW" sz="2800" b="1" dirty="0">
                <a:latin typeface="Arial" charset="0"/>
              </a:rPr>
              <a:t>《</a:t>
            </a:r>
            <a:r>
              <a:rPr lang="zh-TW" altLang="en-US" sz="2800" b="1" dirty="0">
                <a:latin typeface="Arial" charset="0"/>
              </a:rPr>
              <a:t>聖經</a:t>
            </a:r>
            <a:r>
              <a:rPr lang="en-US" altLang="zh-TW" sz="2800" b="1" dirty="0">
                <a:latin typeface="Arial" charset="0"/>
              </a:rPr>
              <a:t>》</a:t>
            </a:r>
            <a:r>
              <a:rPr lang="zh-TW" altLang="en-US" sz="2800" b="1" dirty="0">
                <a:latin typeface="Arial" charset="0"/>
              </a:rPr>
              <a:t>裡未見提及</a:t>
            </a:r>
          </a:p>
        </p:txBody>
      </p:sp>
    </p:spTree>
  </p:cSld>
  <p:clrMapOvr>
    <a:masterClrMapping/>
  </p:clrMapOvr>
  <p:transition spd="slow"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32">
                                            <p:txEl>
                                              <p:pRg st="0" end="0"/>
                                            </p:txEl>
                                          </p:spTgt>
                                        </p:tgtEl>
                                        <p:attrNameLst>
                                          <p:attrName>style.visibility</p:attrName>
                                        </p:attrNameLst>
                                      </p:cBhvr>
                                      <p:to>
                                        <p:strVal val="visible"/>
                                      </p:to>
                                    </p:set>
                                    <p:animEffect transition="in" filter="dissolve">
                                      <p:cBhvr>
                                        <p:cTn id="7" dur="500"/>
                                        <p:tgtEl>
                                          <p:spTgt spid="266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632">
                                            <p:txEl>
                                              <p:pRg st="1" end="1"/>
                                            </p:txEl>
                                          </p:spTgt>
                                        </p:tgtEl>
                                        <p:attrNameLst>
                                          <p:attrName>style.visibility</p:attrName>
                                        </p:attrNameLst>
                                      </p:cBhvr>
                                      <p:to>
                                        <p:strVal val="visible"/>
                                      </p:to>
                                    </p:set>
                                    <p:animEffect transition="in" filter="dissolve">
                                      <p:cBhvr>
                                        <p:cTn id="12" dur="500"/>
                                        <p:tgtEl>
                                          <p:spTgt spid="266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611188" y="0"/>
            <a:ext cx="7848600" cy="981075"/>
          </a:xfrm>
        </p:spPr>
        <p:txBody>
          <a:bodyPr/>
          <a:lstStyle/>
          <a:p>
            <a:pPr eaLnBrk="1" hangingPunct="1"/>
            <a:r>
              <a:rPr lang="zh-TW" altLang="en-US" smtClean="0">
                <a:ea typeface="方正琥珀"/>
                <a:cs typeface="方正琥珀"/>
              </a:rPr>
              <a:t>法老王的親信</a:t>
            </a:r>
          </a:p>
        </p:txBody>
      </p:sp>
      <p:sp>
        <p:nvSpPr>
          <p:cNvPr id="178187" name="Text Box 11"/>
          <p:cNvSpPr txBox="1">
            <a:spLocks noChangeArrowheads="1"/>
          </p:cNvSpPr>
          <p:nvPr/>
        </p:nvSpPr>
        <p:spPr bwMode="auto">
          <a:xfrm>
            <a:off x="395288" y="1268413"/>
            <a:ext cx="7416800" cy="1200150"/>
          </a:xfrm>
          <a:prstGeom prst="rect">
            <a:avLst/>
          </a:prstGeom>
          <a:noFill/>
          <a:ln w="9525">
            <a:noFill/>
            <a:miter lim="800000"/>
            <a:headEnd/>
            <a:tailEnd/>
          </a:ln>
          <a:effectLst/>
        </p:spPr>
        <p:txBody>
          <a:bodyPr>
            <a:spAutoFit/>
          </a:bodyPr>
          <a:lstStyle/>
          <a:p>
            <a:pPr marL="360363" indent="-360363">
              <a:spcBef>
                <a:spcPct val="50000"/>
              </a:spcBef>
              <a:buFont typeface="Wingdings" pitchFamily="2" charset="2"/>
              <a:buChar char="Ø"/>
              <a:defRPr/>
            </a:pPr>
            <a:r>
              <a:rPr lang="zh-TW" altLang="en-US" sz="2400" b="1" u="sng" dirty="0">
                <a:effectLst>
                  <a:outerShdw blurRad="38100" dist="38100" dir="2700000" algn="tl">
                    <a:srgbClr val="C0C0C0"/>
                  </a:outerShdw>
                </a:effectLst>
                <a:latin typeface="+mn-ea"/>
                <a:ea typeface="+mn-ea"/>
              </a:rPr>
              <a:t>莫里斯</a:t>
            </a:r>
            <a:r>
              <a:rPr lang="en-US" altLang="zh-TW" sz="2400" b="1" u="sng" dirty="0">
                <a:effectLst>
                  <a:outerShdw blurRad="38100" dist="38100" dir="2700000" algn="tl">
                    <a:srgbClr val="C0C0C0"/>
                  </a:outerShdw>
                </a:effectLst>
                <a:latin typeface="+mn-ea"/>
                <a:ea typeface="+mn-ea"/>
              </a:rPr>
              <a:t>‧</a:t>
            </a:r>
            <a:r>
              <a:rPr lang="zh-TW" altLang="en-US" sz="2400" b="1" u="sng" dirty="0">
                <a:effectLst>
                  <a:outerShdw blurRad="38100" dist="38100" dir="2700000" algn="tl">
                    <a:srgbClr val="C0C0C0"/>
                  </a:outerShdw>
                </a:effectLst>
                <a:latin typeface="+mn-ea"/>
                <a:ea typeface="+mn-ea"/>
              </a:rPr>
              <a:t>比卡伊</a:t>
            </a:r>
            <a:r>
              <a:rPr lang="zh-TW" altLang="en-US" sz="2400" b="1" dirty="0">
                <a:effectLst>
                  <a:outerShdw blurRad="38100" dist="38100" dir="2700000" algn="tl">
                    <a:srgbClr val="C0C0C0"/>
                  </a:outerShdw>
                </a:effectLst>
                <a:latin typeface="+mn-ea"/>
                <a:ea typeface="+mn-ea"/>
              </a:rPr>
              <a:t>醫生 </a:t>
            </a:r>
            <a:r>
              <a:rPr lang="zh-TW" altLang="en-US" sz="2400" b="1" dirty="0">
                <a:latin typeface="+mn-ea"/>
                <a:ea typeface="+mn-ea"/>
              </a:rPr>
              <a:t>在</a:t>
            </a:r>
            <a:r>
              <a:rPr lang="zh-TW" altLang="en-US" sz="2400" dirty="0">
                <a:latin typeface="+mn-ea"/>
                <a:ea typeface="+mn-ea"/>
              </a:rPr>
              <a:t> </a:t>
            </a:r>
            <a:r>
              <a:rPr lang="en-US" altLang="zh-TW" sz="2400" b="1" dirty="0">
                <a:latin typeface="+mn-ea"/>
                <a:ea typeface="+mn-ea"/>
              </a:rPr>
              <a:t>Ranke</a:t>
            </a:r>
            <a:r>
              <a:rPr lang="zh-TW" altLang="en-US" sz="2400" b="1" dirty="0">
                <a:latin typeface="+mn-ea"/>
                <a:ea typeface="+mn-ea"/>
              </a:rPr>
              <a:t>所編著的</a:t>
            </a:r>
            <a:r>
              <a:rPr lang="zh-TW" altLang="en-US" sz="2400" dirty="0">
                <a:latin typeface="+mn-ea"/>
                <a:ea typeface="+mn-ea"/>
              </a:rPr>
              <a:t>“ </a:t>
            </a:r>
            <a:r>
              <a:rPr lang="en-US" altLang="zh-TW" sz="2400" b="1" i="1" dirty="0">
                <a:effectLst>
                  <a:outerShdw blurRad="38100" dist="38100" dir="2700000" algn="tl">
                    <a:srgbClr val="000000">
                      <a:alpha val="43137"/>
                    </a:srgbClr>
                  </a:outerShdw>
                </a:effectLst>
                <a:latin typeface="+mn-ea"/>
                <a:ea typeface="+mn-ea"/>
              </a:rPr>
              <a:t>The</a:t>
            </a:r>
            <a:r>
              <a:rPr lang="en-US" altLang="zh-TW" sz="2400" i="1" dirty="0">
                <a:effectLst>
                  <a:outerShdw blurRad="38100" dist="38100" dir="2700000" algn="tl">
                    <a:srgbClr val="000000">
                      <a:alpha val="43137"/>
                    </a:srgbClr>
                  </a:outerShdw>
                </a:effectLst>
                <a:latin typeface="+mn-ea"/>
                <a:ea typeface="+mn-ea"/>
              </a:rPr>
              <a:t> </a:t>
            </a:r>
            <a:r>
              <a:rPr lang="en-US" altLang="zh-TW" sz="2400" b="1" i="1" dirty="0">
                <a:effectLst>
                  <a:outerShdw blurRad="38100" dist="38100" dir="2700000" algn="tl">
                    <a:srgbClr val="000000">
                      <a:alpha val="43137"/>
                    </a:srgbClr>
                  </a:outerShdw>
                </a:effectLst>
                <a:latin typeface="+mn-ea"/>
                <a:ea typeface="+mn-ea"/>
              </a:rPr>
              <a:t>Dictionary of Personal Names of the New Kingdom</a:t>
            </a:r>
            <a:r>
              <a:rPr lang="en-US" altLang="zh-TW" sz="2400" dirty="0">
                <a:latin typeface="+mn-ea"/>
                <a:ea typeface="+mn-ea"/>
              </a:rPr>
              <a:t>” </a:t>
            </a:r>
            <a:r>
              <a:rPr lang="zh-TW" altLang="en-US" sz="2400" b="1" dirty="0">
                <a:latin typeface="+mn-ea"/>
                <a:ea typeface="+mn-ea"/>
              </a:rPr>
              <a:t>中找到：象形文字的拼音名字</a:t>
            </a:r>
          </a:p>
        </p:txBody>
      </p:sp>
      <p:sp>
        <p:nvSpPr>
          <p:cNvPr id="39940" name="Text Box 12"/>
          <p:cNvSpPr txBox="1">
            <a:spLocks noChangeArrowheads="1"/>
          </p:cNvSpPr>
          <p:nvPr/>
        </p:nvSpPr>
        <p:spPr bwMode="auto">
          <a:xfrm>
            <a:off x="755650" y="2500313"/>
            <a:ext cx="76327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400" dirty="0"/>
              <a:t>“Chief of the workers in stone-quarries” (</a:t>
            </a:r>
            <a:r>
              <a:rPr lang="zh-TW" altLang="en-US" sz="2400" b="1" dirty="0"/>
              <a:t>石礦場的工頭</a:t>
            </a:r>
            <a:r>
              <a:rPr lang="en-US" altLang="zh-TW" sz="2400" dirty="0"/>
              <a:t>)</a:t>
            </a:r>
          </a:p>
        </p:txBody>
      </p:sp>
      <p:sp>
        <p:nvSpPr>
          <p:cNvPr id="27654" name="Text Box 13"/>
          <p:cNvSpPr txBox="1">
            <a:spLocks noChangeArrowheads="1"/>
          </p:cNvSpPr>
          <p:nvPr/>
        </p:nvSpPr>
        <p:spPr bwMode="auto">
          <a:xfrm>
            <a:off x="539750" y="3429000"/>
            <a:ext cx="8064500" cy="830263"/>
          </a:xfrm>
          <a:prstGeom prst="rect">
            <a:avLst/>
          </a:prstGeom>
          <a:noFill/>
          <a:ln w="9525">
            <a:noFill/>
            <a:miter lim="800000"/>
            <a:headEnd/>
            <a:tailEnd/>
          </a:ln>
        </p:spPr>
        <p:txBody>
          <a:bodyPr>
            <a:spAutoFit/>
          </a:bodyPr>
          <a:lstStyle/>
          <a:p>
            <a:pPr marL="360363" indent="-360363">
              <a:spcBef>
                <a:spcPct val="50000"/>
              </a:spcBef>
              <a:buFont typeface="Wingdings" pitchFamily="2" charset="2"/>
              <a:buChar char="Ø"/>
              <a:defRPr/>
            </a:pPr>
            <a:r>
              <a:rPr lang="zh-TW" altLang="en-US" sz="2400" b="1" u="sng" dirty="0">
                <a:effectLst>
                  <a:outerShdw blurRad="38100" dist="38100" dir="2700000" algn="tl">
                    <a:srgbClr val="C0C0C0"/>
                  </a:outerShdw>
                </a:effectLst>
                <a:latin typeface="+mn-ea"/>
              </a:rPr>
              <a:t>莫里斯</a:t>
            </a:r>
            <a:r>
              <a:rPr lang="en-US" altLang="zh-TW" sz="2400" b="1" u="sng" dirty="0">
                <a:effectLst>
                  <a:outerShdw blurRad="38100" dist="38100" dir="2700000" algn="tl">
                    <a:srgbClr val="C0C0C0"/>
                  </a:outerShdw>
                </a:effectLst>
                <a:latin typeface="+mn-ea"/>
              </a:rPr>
              <a:t>‧</a:t>
            </a:r>
            <a:r>
              <a:rPr lang="zh-TW" altLang="en-US" sz="2400" b="1" u="sng" dirty="0">
                <a:effectLst>
                  <a:outerShdw blurRad="38100" dist="38100" dir="2700000" algn="tl">
                    <a:srgbClr val="C0C0C0"/>
                  </a:outerShdw>
                </a:effectLst>
                <a:latin typeface="+mn-ea"/>
              </a:rPr>
              <a:t>比卡伊</a:t>
            </a:r>
            <a:r>
              <a:rPr lang="zh-TW" altLang="en-US" sz="2400" b="1" dirty="0">
                <a:effectLst>
                  <a:outerShdw blurRad="38100" dist="38100" dir="2700000" algn="tl">
                    <a:srgbClr val="C0C0C0"/>
                  </a:outerShdw>
                </a:effectLst>
                <a:latin typeface="+mn-ea"/>
              </a:rPr>
              <a:t>醫生</a:t>
            </a:r>
            <a:r>
              <a:rPr lang="en-US" altLang="zh-TW" sz="2400" dirty="0">
                <a:latin typeface="Arial" charset="0"/>
              </a:rPr>
              <a:t> </a:t>
            </a:r>
            <a:r>
              <a:rPr lang="zh-TW" altLang="en-US" sz="2400" b="1" dirty="0">
                <a:latin typeface="Arial" charset="0"/>
              </a:rPr>
              <a:t>在 維也納的 安霍夫博物館</a:t>
            </a:r>
            <a:r>
              <a:rPr lang="en-US" altLang="zh-TW" sz="2400" dirty="0">
                <a:latin typeface="Arial" charset="0"/>
              </a:rPr>
              <a:t>(Hof Museum)</a:t>
            </a:r>
            <a:r>
              <a:rPr lang="zh-TW" altLang="en-US" sz="2400" b="1" dirty="0">
                <a:latin typeface="Arial" charset="0"/>
              </a:rPr>
              <a:t>找到一塊刻有象形文字的石碑</a:t>
            </a:r>
            <a:r>
              <a:rPr lang="zh-TW" altLang="en-US" sz="2400" dirty="0">
                <a:latin typeface="Arial" charset="0"/>
              </a:rPr>
              <a:t>：</a:t>
            </a:r>
          </a:p>
        </p:txBody>
      </p:sp>
      <p:sp>
        <p:nvSpPr>
          <p:cNvPr id="27655" name="Text Box 14"/>
          <p:cNvSpPr txBox="1">
            <a:spLocks noChangeArrowheads="1"/>
          </p:cNvSpPr>
          <p:nvPr/>
        </p:nvSpPr>
        <p:spPr bwMode="auto">
          <a:xfrm>
            <a:off x="857250" y="4357688"/>
            <a:ext cx="6985000" cy="830262"/>
          </a:xfrm>
          <a:prstGeom prst="rect">
            <a:avLst/>
          </a:prstGeom>
          <a:noFill/>
          <a:ln w="9525">
            <a:noFill/>
            <a:miter lim="800000"/>
            <a:headEnd/>
            <a:tailEnd/>
          </a:ln>
        </p:spPr>
        <p:txBody>
          <a:bodyPr>
            <a:spAutoFit/>
          </a:bodyPr>
          <a:lstStyle/>
          <a:p>
            <a:pPr>
              <a:spcBef>
                <a:spcPct val="50000"/>
              </a:spcBef>
              <a:defRPr/>
            </a:pPr>
            <a:r>
              <a:rPr lang="zh-TW" altLang="en-US" sz="2400" b="1" dirty="0">
                <a:latin typeface="Arial" charset="0"/>
              </a:rPr>
              <a:t>刻有</a:t>
            </a:r>
            <a:r>
              <a:rPr lang="en-US" altLang="zh-TW" sz="2400" b="1" dirty="0">
                <a:effectLst>
                  <a:outerShdw blurRad="38100" dist="38100" dir="2700000" algn="tl">
                    <a:srgbClr val="000000">
                      <a:alpha val="43137"/>
                    </a:srgbClr>
                  </a:outerShdw>
                </a:effectLst>
                <a:latin typeface="Arial" charset="0"/>
              </a:rPr>
              <a:t>Haman</a:t>
            </a:r>
            <a:r>
              <a:rPr lang="zh-TW" altLang="en-US" sz="2400" b="1" dirty="0">
                <a:latin typeface="Arial" charset="0"/>
              </a:rPr>
              <a:t>同音的人物，並特別強調他是法老王的近臣</a:t>
            </a:r>
          </a:p>
        </p:txBody>
      </p:sp>
      <p:sp>
        <p:nvSpPr>
          <p:cNvPr id="27656" name="Text Box 15"/>
          <p:cNvSpPr txBox="1">
            <a:spLocks noChangeArrowheads="1"/>
          </p:cNvSpPr>
          <p:nvPr/>
        </p:nvSpPr>
        <p:spPr bwMode="auto">
          <a:xfrm>
            <a:off x="1476375" y="6165850"/>
            <a:ext cx="7056438"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1400"/>
              <a:t>Maurice Bucaille. </a:t>
            </a:r>
            <a:r>
              <a:rPr lang="en-US" altLang="zh-TW" sz="1400" i="1"/>
              <a:t>Moses and Pharaoh in the Bible, Qur'an and History</a:t>
            </a:r>
            <a:r>
              <a:rPr lang="en-US" altLang="zh-TW" sz="1400"/>
              <a:t>, Islamic Book Trust, Kuala Lumpur, 1994. pp.192-3</a:t>
            </a:r>
          </a:p>
        </p:txBody>
      </p:sp>
      <p:pic>
        <p:nvPicPr>
          <p:cNvPr id="31752" name="Picture 16"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019925" y="5516563"/>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3" name="Picture 17" descr="www">
            <a:hlinkClick r:id="" action="ppaction://hlinkshowjump?jump=nextslide" highlightClick="1"/>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885113" y="5661025"/>
            <a:ext cx="8318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dissolve">
                                      <p:cBhvr>
                                        <p:cTn id="7" dur="500"/>
                                        <p:tgtEl>
                                          <p:spTgt spid="276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655"/>
                                        </p:tgtEl>
                                        <p:attrNameLst>
                                          <p:attrName>style.visibility</p:attrName>
                                        </p:attrNameLst>
                                      </p:cBhvr>
                                      <p:to>
                                        <p:strVal val="visible"/>
                                      </p:to>
                                    </p:set>
                                    <p:animEffect transition="in" filter="dissolve">
                                      <p:cBhvr>
                                        <p:cTn id="10" dur="500"/>
                                        <p:tgtEl>
                                          <p:spTgt spid="2765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656"/>
                                        </p:tgtEl>
                                        <p:attrNameLst>
                                          <p:attrName>style.visibility</p:attrName>
                                        </p:attrNameLst>
                                      </p:cBhvr>
                                      <p:to>
                                        <p:strVal val="visible"/>
                                      </p:to>
                                    </p:set>
                                    <p:animEffect transition="in" filter="dissolve">
                                      <p:cBhvr>
                                        <p:cTn id="13" dur="500"/>
                                        <p:tgtEl>
                                          <p:spTgt spid="27656"/>
                                        </p:tgtEl>
                                      </p:cBhvr>
                                    </p:animEffect>
                                  </p:childTnLst>
                                </p:cTn>
                              </p:par>
                              <p:par>
                                <p:cTn id="14" presetID="9" presetClass="entr" presetSubtype="0" fill="hold" nodeType="withEffect">
                                  <p:stCondLst>
                                    <p:cond delay="0"/>
                                  </p:stCondLst>
                                  <p:childTnLst>
                                    <p:set>
                                      <p:cBhvr>
                                        <p:cTn id="15" dur="1" fill="hold">
                                          <p:stCondLst>
                                            <p:cond delay="0"/>
                                          </p:stCondLst>
                                        </p:cTn>
                                        <p:tgtEl>
                                          <p:spTgt spid="31752"/>
                                        </p:tgtEl>
                                        <p:attrNameLst>
                                          <p:attrName>style.visibility</p:attrName>
                                        </p:attrNameLst>
                                      </p:cBhvr>
                                      <p:to>
                                        <p:strVal val="visible"/>
                                      </p:to>
                                    </p:set>
                                    <p:animEffect transition="in" filter="dissolve">
                                      <p:cBhvr>
                                        <p:cTn id="16" dur="500"/>
                                        <p:tgtEl>
                                          <p:spTgt spid="31752"/>
                                        </p:tgtEl>
                                      </p:cBhvr>
                                    </p:animEffect>
                                  </p:childTnLst>
                                </p:cTn>
                              </p:par>
                              <p:par>
                                <p:cTn id="17" presetID="9" presetClass="entr" presetSubtype="0" fill="hold" nodeType="withEffect">
                                  <p:stCondLst>
                                    <p:cond delay="0"/>
                                  </p:stCondLst>
                                  <p:childTnLst>
                                    <p:set>
                                      <p:cBhvr>
                                        <p:cTn id="18" dur="1" fill="hold">
                                          <p:stCondLst>
                                            <p:cond delay="0"/>
                                          </p:stCondLst>
                                        </p:cTn>
                                        <p:tgtEl>
                                          <p:spTgt spid="31753"/>
                                        </p:tgtEl>
                                        <p:attrNameLst>
                                          <p:attrName>style.visibility</p:attrName>
                                        </p:attrNameLst>
                                      </p:cBhvr>
                                      <p:to>
                                        <p:strVal val="visible"/>
                                      </p:to>
                                    </p:set>
                                    <p:animEffect transition="in" filter="dissolve">
                                      <p:cBhvr>
                                        <p:cTn id="19"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P spid="27655" grpId="0"/>
      <p:bldP spid="2765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42938" y="1214438"/>
            <a:ext cx="79200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400">
                <a:solidFill>
                  <a:schemeClr val="bg2"/>
                </a:solidFill>
              </a:rPr>
              <a:t>「</a:t>
            </a:r>
            <a:r>
              <a:rPr lang="zh-TW" altLang="en-US" sz="2400" u="sng">
                <a:solidFill>
                  <a:schemeClr val="bg2"/>
                </a:solidFill>
              </a:rPr>
              <a:t>約瑟</a:t>
            </a:r>
            <a:r>
              <a:rPr lang="zh-TW" altLang="en-US" sz="2400">
                <a:solidFill>
                  <a:schemeClr val="bg2"/>
                </a:solidFill>
              </a:rPr>
              <a:t> </a:t>
            </a:r>
            <a:r>
              <a:rPr lang="en-US" altLang="zh-TW" sz="2400">
                <a:solidFill>
                  <a:schemeClr val="bg2"/>
                </a:solidFill>
              </a:rPr>
              <a:t>…..</a:t>
            </a:r>
            <a:r>
              <a:rPr lang="zh-TW" altLang="en-US" sz="2400">
                <a:solidFill>
                  <a:schemeClr val="bg2"/>
                </a:solidFill>
              </a:rPr>
              <a:t>見有一夥</a:t>
            </a:r>
            <a:r>
              <a:rPr lang="zh-TW" altLang="en-US" sz="2400" u="sng">
                <a:solidFill>
                  <a:schemeClr val="bg2"/>
                </a:solidFill>
              </a:rPr>
              <a:t>米甸</a:t>
            </a:r>
            <a:r>
              <a:rPr lang="zh-TW" altLang="en-US" sz="2400">
                <a:solidFill>
                  <a:schemeClr val="bg2"/>
                </a:solidFill>
              </a:rPr>
              <a:t>的</a:t>
            </a:r>
            <a:r>
              <a:rPr lang="zh-TW" altLang="en-US" sz="2400" u="sng">
                <a:solidFill>
                  <a:schemeClr val="bg2"/>
                </a:solidFill>
              </a:rPr>
              <a:t>以實瑪利</a:t>
            </a:r>
            <a:r>
              <a:rPr lang="zh-TW" altLang="en-US" sz="2400">
                <a:solidFill>
                  <a:schemeClr val="bg2"/>
                </a:solidFill>
              </a:rPr>
              <a:t>人從</a:t>
            </a:r>
            <a:r>
              <a:rPr lang="zh-TW" altLang="en-US" sz="2400" u="sng">
                <a:solidFill>
                  <a:schemeClr val="bg2"/>
                </a:solidFill>
              </a:rPr>
              <a:t>基列</a:t>
            </a:r>
            <a:r>
              <a:rPr lang="zh-TW" altLang="en-US" sz="2400">
                <a:solidFill>
                  <a:schemeClr val="bg2"/>
                </a:solidFill>
              </a:rPr>
              <a:t>來，用</a:t>
            </a:r>
            <a:r>
              <a:rPr lang="zh-TW" altLang="en-US" sz="2400" b="1">
                <a:solidFill>
                  <a:srgbClr val="CC0000"/>
                </a:solidFill>
              </a:rPr>
              <a:t>駱駝</a:t>
            </a:r>
            <a:r>
              <a:rPr lang="zh-TW" altLang="en-US" sz="2400">
                <a:solidFill>
                  <a:schemeClr val="bg2"/>
                </a:solidFill>
              </a:rPr>
              <a:t>馱著香料、乳香、沒藥，要帶下</a:t>
            </a:r>
            <a:r>
              <a:rPr lang="zh-TW" altLang="en-US" sz="2400" u="sng">
                <a:solidFill>
                  <a:schemeClr val="bg2"/>
                </a:solidFill>
              </a:rPr>
              <a:t>埃及</a:t>
            </a:r>
            <a:r>
              <a:rPr lang="zh-TW" altLang="en-US" sz="2400">
                <a:solidFill>
                  <a:schemeClr val="bg2"/>
                </a:solidFill>
              </a:rPr>
              <a:t>去。 」</a:t>
            </a:r>
          </a:p>
        </p:txBody>
      </p:sp>
      <p:sp>
        <p:nvSpPr>
          <p:cNvPr id="40963" name="Text Box 3"/>
          <p:cNvSpPr txBox="1">
            <a:spLocks noChangeArrowheads="1"/>
          </p:cNvSpPr>
          <p:nvPr/>
        </p:nvSpPr>
        <p:spPr bwMode="auto">
          <a:xfrm>
            <a:off x="6572250" y="1928813"/>
            <a:ext cx="20161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b="1">
                <a:solidFill>
                  <a:schemeClr val="bg2"/>
                </a:solidFill>
              </a:rPr>
              <a:t>(</a:t>
            </a:r>
            <a:r>
              <a:rPr lang="zh-TW" altLang="en-US" b="1">
                <a:solidFill>
                  <a:schemeClr val="bg2"/>
                </a:solidFill>
              </a:rPr>
              <a:t>創世記 </a:t>
            </a:r>
            <a:r>
              <a:rPr lang="en-US" altLang="zh-TW" b="1">
                <a:solidFill>
                  <a:schemeClr val="bg2"/>
                </a:solidFill>
              </a:rPr>
              <a:t>37:23-5)</a:t>
            </a:r>
          </a:p>
        </p:txBody>
      </p:sp>
      <p:sp>
        <p:nvSpPr>
          <p:cNvPr id="28676" name="Text Box 4"/>
          <p:cNvSpPr txBox="1">
            <a:spLocks noChangeArrowheads="1"/>
          </p:cNvSpPr>
          <p:nvPr/>
        </p:nvSpPr>
        <p:spPr bwMode="auto">
          <a:xfrm>
            <a:off x="755650" y="2420938"/>
            <a:ext cx="7632700"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buFont typeface="Wingdings" pitchFamily="2" charset="2"/>
              <a:buChar char="Ø"/>
            </a:pPr>
            <a:r>
              <a:rPr lang="zh-TW" altLang="en-US" sz="2400">
                <a:solidFill>
                  <a:schemeClr val="bg2"/>
                </a:solidFill>
              </a:rPr>
              <a:t>據</a:t>
            </a:r>
            <a:r>
              <a:rPr lang="zh-TW" altLang="en-US" sz="2400" u="sng">
                <a:solidFill>
                  <a:schemeClr val="bg2"/>
                </a:solidFill>
              </a:rPr>
              <a:t>安德烈</a:t>
            </a:r>
            <a:r>
              <a:rPr lang="en-US" altLang="zh-TW" sz="2400" u="sng">
                <a:solidFill>
                  <a:schemeClr val="bg2"/>
                </a:solidFill>
              </a:rPr>
              <a:t>．</a:t>
            </a:r>
            <a:r>
              <a:rPr lang="zh-TW" altLang="en-US" sz="2400" u="sng">
                <a:solidFill>
                  <a:schemeClr val="bg2"/>
                </a:solidFill>
              </a:rPr>
              <a:t>洛特</a:t>
            </a:r>
            <a:r>
              <a:rPr lang="zh-TW" altLang="en-US" sz="2400"/>
              <a:t> </a:t>
            </a:r>
            <a:r>
              <a:rPr lang="en-US" altLang="zh-TW" sz="2400">
                <a:solidFill>
                  <a:schemeClr val="bg2"/>
                </a:solidFill>
              </a:rPr>
              <a:t>(</a:t>
            </a:r>
            <a:r>
              <a:rPr lang="en-US" altLang="zh-TW" sz="2400" b="1">
                <a:solidFill>
                  <a:schemeClr val="bg2"/>
                </a:solidFill>
              </a:rPr>
              <a:t>André Lhote)</a:t>
            </a:r>
            <a:r>
              <a:rPr lang="en-US" altLang="zh-TW" sz="2400">
                <a:solidFill>
                  <a:schemeClr val="bg2"/>
                </a:solidFill>
              </a:rPr>
              <a:t> </a:t>
            </a:r>
            <a:r>
              <a:rPr lang="zh-TW" altLang="en-US" sz="2400">
                <a:solidFill>
                  <a:schemeClr val="bg2"/>
                </a:solidFill>
              </a:rPr>
              <a:t>的研究：駱駝成為家畜始於</a:t>
            </a:r>
            <a:r>
              <a:rPr lang="zh-TW" altLang="en-US" sz="2400" u="sng">
                <a:solidFill>
                  <a:schemeClr val="bg2"/>
                </a:solidFill>
              </a:rPr>
              <a:t>羅馬</a:t>
            </a:r>
            <a:r>
              <a:rPr lang="zh-TW" altLang="en-US" sz="2400">
                <a:solidFill>
                  <a:schemeClr val="bg2"/>
                </a:solidFill>
              </a:rPr>
              <a:t>人侵佔</a:t>
            </a:r>
            <a:r>
              <a:rPr lang="zh-TW" altLang="en-US" sz="2400" u="sng">
                <a:solidFill>
                  <a:schemeClr val="bg2"/>
                </a:solidFill>
              </a:rPr>
              <a:t>埃及</a:t>
            </a:r>
            <a:r>
              <a:rPr lang="en-US" altLang="zh-TW" sz="2400">
                <a:solidFill>
                  <a:schemeClr val="bg2"/>
                </a:solidFill>
              </a:rPr>
              <a:t>(</a:t>
            </a:r>
            <a:r>
              <a:rPr lang="zh-TW" altLang="en-US" sz="2400">
                <a:solidFill>
                  <a:schemeClr val="bg2"/>
                </a:solidFill>
              </a:rPr>
              <a:t>西元前</a:t>
            </a:r>
            <a:r>
              <a:rPr lang="en-US" altLang="zh-TW" sz="2400">
                <a:solidFill>
                  <a:schemeClr val="bg2"/>
                </a:solidFill>
              </a:rPr>
              <a:t>30</a:t>
            </a:r>
            <a:r>
              <a:rPr lang="zh-TW" altLang="en-US" sz="2400">
                <a:solidFill>
                  <a:schemeClr val="bg2"/>
                </a:solidFill>
              </a:rPr>
              <a:t>年</a:t>
            </a:r>
            <a:r>
              <a:rPr lang="en-US" altLang="zh-TW" sz="2400">
                <a:solidFill>
                  <a:schemeClr val="bg2"/>
                </a:solidFill>
              </a:rPr>
              <a:t>)</a:t>
            </a:r>
            <a:r>
              <a:rPr lang="zh-TW" altLang="en-US" sz="2400">
                <a:solidFill>
                  <a:schemeClr val="bg2"/>
                </a:solidFill>
              </a:rPr>
              <a:t>後</a:t>
            </a:r>
          </a:p>
          <a:p>
            <a:pPr eaLnBrk="1" hangingPunct="1">
              <a:spcBef>
                <a:spcPct val="50000"/>
              </a:spcBef>
              <a:buFont typeface="Wingdings" pitchFamily="2" charset="2"/>
              <a:buChar char="Ø"/>
            </a:pPr>
            <a:r>
              <a:rPr lang="zh-TW" altLang="en-US" sz="2400">
                <a:solidFill>
                  <a:schemeClr val="bg2"/>
                </a:solidFill>
              </a:rPr>
              <a:t>故有關描述犯下時代錯誤</a:t>
            </a:r>
          </a:p>
          <a:p>
            <a:pPr eaLnBrk="1" hangingPunct="1">
              <a:spcBef>
                <a:spcPct val="50000"/>
              </a:spcBef>
              <a:buFont typeface="Wingdings" pitchFamily="2" charset="2"/>
              <a:buChar char="Ø"/>
            </a:pPr>
            <a:r>
              <a:rPr lang="en-US" altLang="zh-TW" sz="2400">
                <a:solidFill>
                  <a:schemeClr val="bg2"/>
                </a:solidFill>
              </a:rPr>
              <a:t>《</a:t>
            </a:r>
            <a:r>
              <a:rPr lang="zh-TW" altLang="en-US" sz="2400">
                <a:solidFill>
                  <a:schemeClr val="bg2"/>
                </a:solidFill>
              </a:rPr>
              <a:t>創世記</a:t>
            </a:r>
            <a:r>
              <a:rPr lang="en-US" altLang="zh-TW" sz="2400">
                <a:solidFill>
                  <a:schemeClr val="bg2"/>
                </a:solidFill>
              </a:rPr>
              <a:t>》24</a:t>
            </a:r>
            <a:r>
              <a:rPr lang="zh-TW" altLang="en-US" sz="2400">
                <a:solidFill>
                  <a:schemeClr val="bg2"/>
                </a:solidFill>
              </a:rPr>
              <a:t>章在</a:t>
            </a:r>
            <a:r>
              <a:rPr lang="en-US" altLang="zh-TW" sz="2400">
                <a:solidFill>
                  <a:schemeClr val="bg2"/>
                </a:solidFill>
              </a:rPr>
              <a:t>16</a:t>
            </a:r>
            <a:r>
              <a:rPr lang="zh-TW" altLang="en-US" sz="2400">
                <a:solidFill>
                  <a:schemeClr val="bg2"/>
                </a:solidFill>
              </a:rPr>
              <a:t>處提及</a:t>
            </a:r>
            <a:r>
              <a:rPr lang="zh-TW" altLang="en-US" sz="2400" u="sng">
                <a:solidFill>
                  <a:schemeClr val="bg2"/>
                </a:solidFill>
              </a:rPr>
              <a:t>亞伯拉罕</a:t>
            </a:r>
            <a:r>
              <a:rPr lang="zh-TW" altLang="en-US" sz="2400">
                <a:solidFill>
                  <a:schemeClr val="bg2"/>
                </a:solidFill>
              </a:rPr>
              <a:t>時期，用駱駝運載貨物，亦犯同樣錯誤</a:t>
            </a:r>
          </a:p>
          <a:p>
            <a:pPr eaLnBrk="1" hangingPunct="1">
              <a:spcBef>
                <a:spcPct val="50000"/>
              </a:spcBef>
              <a:buFont typeface="Wingdings" pitchFamily="2" charset="2"/>
              <a:buChar char="Ø"/>
            </a:pPr>
            <a:r>
              <a:rPr lang="zh-TW" altLang="en-US" sz="2400">
                <a:solidFill>
                  <a:schemeClr val="bg2"/>
                </a:solidFill>
              </a:rPr>
              <a:t>以上的錯誤在</a:t>
            </a:r>
            <a:r>
              <a:rPr lang="zh-TW" altLang="en-US" sz="2400" u="sng">
                <a:solidFill>
                  <a:schemeClr val="bg2"/>
                </a:solidFill>
              </a:rPr>
              <a:t>希伯萊</a:t>
            </a:r>
            <a:r>
              <a:rPr lang="zh-TW" altLang="en-US" sz="2400">
                <a:solidFill>
                  <a:schemeClr val="bg2"/>
                </a:solidFill>
              </a:rPr>
              <a:t>文及</a:t>
            </a:r>
            <a:r>
              <a:rPr lang="zh-TW" altLang="en-US" sz="2400" u="sng">
                <a:solidFill>
                  <a:schemeClr val="bg2"/>
                </a:solidFill>
              </a:rPr>
              <a:t>希臘</a:t>
            </a:r>
            <a:r>
              <a:rPr lang="zh-TW" altLang="en-US" sz="2400">
                <a:solidFill>
                  <a:schemeClr val="bg2"/>
                </a:solidFill>
              </a:rPr>
              <a:t>文版</a:t>
            </a:r>
            <a:r>
              <a:rPr lang="en-US" altLang="zh-TW" sz="2400">
                <a:solidFill>
                  <a:schemeClr val="bg2"/>
                </a:solidFill>
              </a:rPr>
              <a:t>《</a:t>
            </a:r>
            <a:r>
              <a:rPr lang="zh-TW" altLang="en-US" sz="2400">
                <a:solidFill>
                  <a:schemeClr val="bg2"/>
                </a:solidFill>
              </a:rPr>
              <a:t>聖經</a:t>
            </a:r>
            <a:r>
              <a:rPr lang="en-US" altLang="zh-TW" sz="2400">
                <a:solidFill>
                  <a:schemeClr val="bg2"/>
                </a:solidFill>
              </a:rPr>
              <a:t>》</a:t>
            </a:r>
            <a:r>
              <a:rPr lang="zh-TW" altLang="en-US" sz="2400">
                <a:solidFill>
                  <a:schemeClr val="bg2"/>
                </a:solidFill>
              </a:rPr>
              <a:t>亦可見到</a:t>
            </a:r>
          </a:p>
        </p:txBody>
      </p:sp>
      <p:sp>
        <p:nvSpPr>
          <p:cNvPr id="28677" name="Text Box 5"/>
          <p:cNvSpPr txBox="1">
            <a:spLocks noChangeArrowheads="1"/>
          </p:cNvSpPr>
          <p:nvPr/>
        </p:nvSpPr>
        <p:spPr bwMode="auto">
          <a:xfrm>
            <a:off x="863600" y="5589588"/>
            <a:ext cx="7416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1400">
                <a:solidFill>
                  <a:schemeClr val="bg2"/>
                </a:solidFill>
              </a:rPr>
              <a:t>André Lhote</a:t>
            </a:r>
            <a:r>
              <a:rPr lang="en-US" altLang="zh-TW" sz="1400" i="1">
                <a:solidFill>
                  <a:schemeClr val="bg2"/>
                </a:solidFill>
              </a:rPr>
              <a:t>. Camel and Dromedary in North Africa and Sahara</a:t>
            </a:r>
            <a:r>
              <a:rPr lang="en-US" altLang="zh-TW" sz="1400">
                <a:solidFill>
                  <a:schemeClr val="bg2"/>
                </a:solidFill>
              </a:rPr>
              <a:t>, Group Media Intl.: Paris</a:t>
            </a:r>
          </a:p>
        </p:txBody>
      </p:sp>
      <p:sp>
        <p:nvSpPr>
          <p:cNvPr id="28678" name="Text Box 6"/>
          <p:cNvSpPr txBox="1">
            <a:spLocks noChangeArrowheads="1"/>
          </p:cNvSpPr>
          <p:nvPr/>
        </p:nvSpPr>
        <p:spPr bwMode="auto">
          <a:xfrm>
            <a:off x="827088" y="6021388"/>
            <a:ext cx="7056437"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1400">
                <a:solidFill>
                  <a:schemeClr val="bg2"/>
                </a:solidFill>
              </a:rPr>
              <a:t>Maurice Bucaille. </a:t>
            </a:r>
            <a:r>
              <a:rPr lang="en-US" altLang="zh-TW" sz="1400" i="1">
                <a:solidFill>
                  <a:schemeClr val="bg2"/>
                </a:solidFill>
              </a:rPr>
              <a:t>Moses and Pharaoh in the Bible, Qur'an and History</a:t>
            </a:r>
            <a:r>
              <a:rPr lang="en-US" altLang="zh-TW" sz="1400">
                <a:solidFill>
                  <a:schemeClr val="bg2"/>
                </a:solidFill>
              </a:rPr>
              <a:t>, Islamic Book Trust, Kuala Lumpur, 1994. pp.44-5</a:t>
            </a:r>
          </a:p>
        </p:txBody>
      </p:sp>
      <p:sp>
        <p:nvSpPr>
          <p:cNvPr id="40967" name="Text Box 7"/>
          <p:cNvSpPr txBox="1">
            <a:spLocks noChangeArrowheads="1"/>
          </p:cNvSpPr>
          <p:nvPr/>
        </p:nvSpPr>
        <p:spPr bwMode="auto">
          <a:xfrm>
            <a:off x="1547813" y="333375"/>
            <a:ext cx="6048375"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200" b="1">
                <a:solidFill>
                  <a:srgbClr val="CC0000"/>
                </a:solidFill>
              </a:rPr>
              <a:t>北非人什麽時候開始飼養駱駝？</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Effect transition="in" filter="dissolve">
                                      <p:cBhvr>
                                        <p:cTn id="7" dur="500"/>
                                        <p:tgtEl>
                                          <p:spTgt spid="286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676">
                                            <p:txEl>
                                              <p:pRg st="1" end="1"/>
                                            </p:txEl>
                                          </p:spTgt>
                                        </p:tgtEl>
                                        <p:attrNameLst>
                                          <p:attrName>style.visibility</p:attrName>
                                        </p:attrNameLst>
                                      </p:cBhvr>
                                      <p:to>
                                        <p:strVal val="visible"/>
                                      </p:to>
                                    </p:set>
                                    <p:animEffect transition="in" filter="dissolve">
                                      <p:cBhvr>
                                        <p:cTn id="12" dur="500"/>
                                        <p:tgtEl>
                                          <p:spTgt spid="286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676">
                                            <p:txEl>
                                              <p:pRg st="2" end="2"/>
                                            </p:txEl>
                                          </p:spTgt>
                                        </p:tgtEl>
                                        <p:attrNameLst>
                                          <p:attrName>style.visibility</p:attrName>
                                        </p:attrNameLst>
                                      </p:cBhvr>
                                      <p:to>
                                        <p:strVal val="visible"/>
                                      </p:to>
                                    </p:set>
                                    <p:animEffect transition="in" filter="dissolve">
                                      <p:cBhvr>
                                        <p:cTn id="17" dur="500"/>
                                        <p:tgtEl>
                                          <p:spTgt spid="2867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676">
                                            <p:txEl>
                                              <p:pRg st="3" end="3"/>
                                            </p:txEl>
                                          </p:spTgt>
                                        </p:tgtEl>
                                        <p:attrNameLst>
                                          <p:attrName>style.visibility</p:attrName>
                                        </p:attrNameLst>
                                      </p:cBhvr>
                                      <p:to>
                                        <p:strVal val="visible"/>
                                      </p:to>
                                    </p:set>
                                    <p:animEffect transition="in" filter="dissolve">
                                      <p:cBhvr>
                                        <p:cTn id="22" dur="500"/>
                                        <p:tgtEl>
                                          <p:spTgt spid="28676">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8677"/>
                                        </p:tgtEl>
                                        <p:attrNameLst>
                                          <p:attrName>style.visibility</p:attrName>
                                        </p:attrNameLst>
                                      </p:cBhvr>
                                      <p:to>
                                        <p:strVal val="visible"/>
                                      </p:to>
                                    </p:set>
                                    <p:animEffect transition="in" filter="dissolve">
                                      <p:cBhvr>
                                        <p:cTn id="25" dur="500"/>
                                        <p:tgtEl>
                                          <p:spTgt spid="2867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8678"/>
                                        </p:tgtEl>
                                        <p:attrNameLst>
                                          <p:attrName>style.visibility</p:attrName>
                                        </p:attrNameLst>
                                      </p:cBhvr>
                                      <p:to>
                                        <p:strVal val="visible"/>
                                      </p:to>
                                    </p:set>
                                    <p:animEffect transition="in" filter="dissolve">
                                      <p:cBhvr>
                                        <p:cTn id="28"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P spid="2867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698" name="Picture 2" descr="77_33">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2363" y="4221163"/>
            <a:ext cx="3851275"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Text Box 3"/>
          <p:cNvSpPr txBox="1">
            <a:spLocks noChangeArrowheads="1"/>
          </p:cNvSpPr>
          <p:nvPr/>
        </p:nvSpPr>
        <p:spPr bwMode="auto">
          <a:xfrm>
            <a:off x="6804025" y="5805488"/>
            <a:ext cx="19446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a:solidFill>
                  <a:schemeClr val="bg2"/>
                </a:solidFill>
              </a:rPr>
              <a:t>( </a:t>
            </a:r>
            <a:r>
              <a:rPr lang="zh-TW" altLang="en-US">
                <a:solidFill>
                  <a:schemeClr val="bg2"/>
                </a:solidFill>
              </a:rPr>
              <a:t>古蘭經 </a:t>
            </a:r>
            <a:r>
              <a:rPr lang="en-US" altLang="zh-TW">
                <a:solidFill>
                  <a:schemeClr val="bg2"/>
                </a:solidFill>
              </a:rPr>
              <a:t>77:33)</a:t>
            </a:r>
          </a:p>
        </p:txBody>
      </p:sp>
      <p:sp>
        <p:nvSpPr>
          <p:cNvPr id="29700" name="Rectangle 4"/>
          <p:cNvSpPr>
            <a:spLocks noChangeArrowheads="1"/>
          </p:cNvSpPr>
          <p:nvPr/>
        </p:nvSpPr>
        <p:spPr bwMode="auto">
          <a:xfrm>
            <a:off x="6732588" y="4437063"/>
            <a:ext cx="1079500" cy="86360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29701" name="Line 5"/>
          <p:cNvSpPr>
            <a:spLocks noChangeShapeType="1"/>
          </p:cNvSpPr>
          <p:nvPr/>
        </p:nvSpPr>
        <p:spPr bwMode="auto">
          <a:xfrm flipH="1" flipV="1">
            <a:off x="4356100" y="3716338"/>
            <a:ext cx="2376488" cy="684212"/>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HK" altLang="en-US"/>
          </a:p>
        </p:txBody>
      </p:sp>
      <p:sp>
        <p:nvSpPr>
          <p:cNvPr id="29702" name="Text Box 6"/>
          <p:cNvSpPr txBox="1">
            <a:spLocks noChangeArrowheads="1"/>
          </p:cNvSpPr>
          <p:nvPr/>
        </p:nvSpPr>
        <p:spPr bwMode="auto">
          <a:xfrm>
            <a:off x="3563938" y="3429000"/>
            <a:ext cx="10080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400" b="1">
                <a:solidFill>
                  <a:schemeClr val="bg2"/>
                </a:solidFill>
              </a:rPr>
              <a:t>駱駝</a:t>
            </a:r>
          </a:p>
        </p:txBody>
      </p:sp>
      <p:sp>
        <p:nvSpPr>
          <p:cNvPr id="29703" name="Text Box 7"/>
          <p:cNvSpPr txBox="1">
            <a:spLocks noChangeArrowheads="1"/>
          </p:cNvSpPr>
          <p:nvPr/>
        </p:nvSpPr>
        <p:spPr bwMode="auto">
          <a:xfrm>
            <a:off x="4175125" y="3860800"/>
            <a:ext cx="7921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a:solidFill>
                  <a:schemeClr val="bg2"/>
                </a:solidFill>
              </a:rPr>
              <a:t>(</a:t>
            </a:r>
            <a:r>
              <a:rPr lang="zh-TW" altLang="en-US">
                <a:solidFill>
                  <a:schemeClr val="bg2"/>
                </a:solidFill>
              </a:rPr>
              <a:t>眾數</a:t>
            </a:r>
            <a:r>
              <a:rPr lang="en-US" altLang="zh-TW">
                <a:solidFill>
                  <a:schemeClr val="bg2"/>
                </a:solidFill>
              </a:rPr>
              <a:t>)</a:t>
            </a:r>
          </a:p>
        </p:txBody>
      </p:sp>
      <p:pic>
        <p:nvPicPr>
          <p:cNvPr id="41992" name="Picture 8" descr="7_4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7825" y="333375"/>
            <a:ext cx="8388350"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3" name="Text Box 9"/>
          <p:cNvSpPr txBox="1">
            <a:spLocks noChangeArrowheads="1"/>
          </p:cNvSpPr>
          <p:nvPr/>
        </p:nvSpPr>
        <p:spPr bwMode="auto">
          <a:xfrm>
            <a:off x="6084888" y="2565400"/>
            <a:ext cx="25923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a:solidFill>
                  <a:schemeClr val="bg2"/>
                </a:solidFill>
              </a:rPr>
              <a:t>( </a:t>
            </a:r>
            <a:r>
              <a:rPr lang="zh-TW" altLang="en-US">
                <a:solidFill>
                  <a:schemeClr val="bg2"/>
                </a:solidFill>
              </a:rPr>
              <a:t>古蘭經 </a:t>
            </a:r>
            <a:r>
              <a:rPr lang="en-US" altLang="zh-TW">
                <a:solidFill>
                  <a:schemeClr val="bg2"/>
                </a:solidFill>
              </a:rPr>
              <a:t>7:40)</a:t>
            </a:r>
          </a:p>
        </p:txBody>
      </p:sp>
      <p:sp>
        <p:nvSpPr>
          <p:cNvPr id="41994" name="Text Box 10"/>
          <p:cNvSpPr txBox="1">
            <a:spLocks noChangeArrowheads="1"/>
          </p:cNvSpPr>
          <p:nvPr/>
        </p:nvSpPr>
        <p:spPr bwMode="auto">
          <a:xfrm>
            <a:off x="611188" y="1844675"/>
            <a:ext cx="7561262"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a:solidFill>
                  <a:schemeClr val="bg2"/>
                </a:solidFill>
              </a:rPr>
              <a:t>「那些不信我的啟示和藐視它們的人，天堂的門也決不會對他們開放，他們也決不能進入樂園，除非到</a:t>
            </a:r>
            <a:r>
              <a:rPr lang="zh-TW" altLang="en-US" b="1">
                <a:solidFill>
                  <a:srgbClr val="CC0000"/>
                </a:solidFill>
              </a:rPr>
              <a:t>駱駝</a:t>
            </a:r>
            <a:r>
              <a:rPr lang="zh-TW" altLang="en-US">
                <a:solidFill>
                  <a:schemeClr val="bg2"/>
                </a:solidFill>
              </a:rPr>
              <a:t>能夠穿過針眼時。我是這樣回報罪惡的人 。」</a:t>
            </a:r>
          </a:p>
        </p:txBody>
      </p:sp>
      <p:sp>
        <p:nvSpPr>
          <p:cNvPr id="29707" name="Rectangle 11"/>
          <p:cNvSpPr>
            <a:spLocks noChangeArrowheads="1"/>
          </p:cNvSpPr>
          <p:nvPr/>
        </p:nvSpPr>
        <p:spPr bwMode="auto">
          <a:xfrm>
            <a:off x="7596188" y="1125538"/>
            <a:ext cx="647700" cy="50323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29708" name="Line 12"/>
          <p:cNvSpPr>
            <a:spLocks noChangeShapeType="1"/>
          </p:cNvSpPr>
          <p:nvPr/>
        </p:nvSpPr>
        <p:spPr bwMode="auto">
          <a:xfrm flipH="1">
            <a:off x="4284663" y="1628775"/>
            <a:ext cx="3311525" cy="1800225"/>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zh-HK" altLang="en-US"/>
          </a:p>
        </p:txBody>
      </p:sp>
      <p:sp>
        <p:nvSpPr>
          <p:cNvPr id="29709" name="Text Box 13"/>
          <p:cNvSpPr txBox="1">
            <a:spLocks noChangeArrowheads="1"/>
          </p:cNvSpPr>
          <p:nvPr/>
        </p:nvSpPr>
        <p:spPr bwMode="auto">
          <a:xfrm>
            <a:off x="4049713" y="3062288"/>
            <a:ext cx="104298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a:solidFill>
                  <a:schemeClr val="bg2"/>
                </a:solidFill>
              </a:rPr>
              <a:t>(</a:t>
            </a:r>
            <a:r>
              <a:rPr lang="zh-TW" altLang="en-US">
                <a:solidFill>
                  <a:schemeClr val="bg2"/>
                </a:solidFill>
              </a:rPr>
              <a:t>單數</a:t>
            </a:r>
            <a:r>
              <a:rPr lang="en-US" altLang="zh-TW">
                <a:solidFill>
                  <a:schemeClr val="bg2"/>
                </a:solidFill>
              </a:rPr>
              <a:t>)</a:t>
            </a:r>
          </a:p>
        </p:txBody>
      </p:sp>
      <p:sp>
        <p:nvSpPr>
          <p:cNvPr id="29710" name="Text Box 14"/>
          <p:cNvSpPr txBox="1">
            <a:spLocks noChangeArrowheads="1"/>
          </p:cNvSpPr>
          <p:nvPr/>
        </p:nvSpPr>
        <p:spPr bwMode="auto">
          <a:xfrm>
            <a:off x="3995738" y="5445125"/>
            <a:ext cx="4752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000">
                <a:solidFill>
                  <a:schemeClr val="bg2"/>
                </a:solidFill>
              </a:rPr>
              <a:t>「好像黧黑的</a:t>
            </a:r>
            <a:r>
              <a:rPr lang="zh-TW" altLang="en-US" sz="2000">
                <a:solidFill>
                  <a:srgbClr val="CC0000"/>
                </a:solidFill>
              </a:rPr>
              <a:t>駱駝</a:t>
            </a:r>
            <a:r>
              <a:rPr lang="zh-TW" altLang="en-US" sz="2000">
                <a:solidFill>
                  <a:schemeClr val="bg2"/>
                </a:solidFill>
              </a:rPr>
              <a:t>一樣。 」</a:t>
            </a:r>
          </a:p>
        </p:txBody>
      </p:sp>
      <p:sp>
        <p:nvSpPr>
          <p:cNvPr id="29711" name="Text Box 15"/>
          <p:cNvSpPr txBox="1">
            <a:spLocks noChangeArrowheads="1"/>
          </p:cNvSpPr>
          <p:nvPr/>
        </p:nvSpPr>
        <p:spPr bwMode="auto">
          <a:xfrm>
            <a:off x="4857750" y="3032125"/>
            <a:ext cx="9366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000" b="1">
                <a:solidFill>
                  <a:schemeClr val="bg2"/>
                </a:solidFill>
              </a:rPr>
              <a:t>(</a:t>
            </a:r>
            <a:r>
              <a:rPr lang="en-US" altLang="zh-TW" sz="2000" b="1" i="1">
                <a:solidFill>
                  <a:schemeClr val="bg2"/>
                </a:solidFill>
              </a:rPr>
              <a:t>jamal</a:t>
            </a:r>
            <a:r>
              <a:rPr lang="en-US" altLang="zh-TW" sz="2000" b="1">
                <a:solidFill>
                  <a:schemeClr val="bg2"/>
                </a:solidFill>
              </a:rPr>
              <a:t>)</a:t>
            </a:r>
            <a:endParaRPr lang="en-US" altLang="zh-TW" sz="2000" b="1" i="1">
              <a:solidFill>
                <a:schemeClr val="bg2"/>
              </a:solidFill>
            </a:endParaRPr>
          </a:p>
        </p:txBody>
      </p:sp>
      <p:sp>
        <p:nvSpPr>
          <p:cNvPr id="17" name="Text Box 15"/>
          <p:cNvSpPr txBox="1">
            <a:spLocks noChangeArrowheads="1"/>
          </p:cNvSpPr>
          <p:nvPr/>
        </p:nvSpPr>
        <p:spPr bwMode="auto">
          <a:xfrm>
            <a:off x="4929188" y="3857625"/>
            <a:ext cx="15001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2000" b="1">
                <a:solidFill>
                  <a:schemeClr val="bg2"/>
                </a:solidFill>
              </a:rPr>
              <a:t>(</a:t>
            </a:r>
            <a:r>
              <a:rPr lang="en-US" altLang="zh-TW" sz="2000" b="1" i="1">
                <a:solidFill>
                  <a:schemeClr val="bg2"/>
                </a:solidFill>
              </a:rPr>
              <a:t>jimalatun</a:t>
            </a:r>
            <a:r>
              <a:rPr lang="en-US" altLang="zh-TW" sz="2000" b="1">
                <a:solidFill>
                  <a:schemeClr val="bg2"/>
                </a:solidFill>
              </a:rPr>
              <a:t>)</a:t>
            </a:r>
            <a:endParaRPr lang="en-US" altLang="zh-TW" sz="2000" b="1" i="1">
              <a:solidFill>
                <a:schemeClr val="bg2"/>
              </a:solidFill>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dissolve">
                                      <p:cBhvr>
                                        <p:cTn id="7" dur="500"/>
                                        <p:tgtEl>
                                          <p:spTgt spid="29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9708"/>
                                        </p:tgtEl>
                                        <p:attrNameLst>
                                          <p:attrName>style.visibility</p:attrName>
                                        </p:attrNameLst>
                                      </p:cBhvr>
                                      <p:to>
                                        <p:strVal val="visible"/>
                                      </p:to>
                                    </p:set>
                                    <p:animEffect transition="in" filter="strips(downLeft)">
                                      <p:cBhvr>
                                        <p:cTn id="12" dur="500"/>
                                        <p:tgtEl>
                                          <p:spTgt spid="2970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animEffect transition="in" filter="dissolve">
                                      <p:cBhvr>
                                        <p:cTn id="15" dur="500"/>
                                        <p:tgtEl>
                                          <p:spTgt spid="2970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9709"/>
                                        </p:tgtEl>
                                        <p:attrNameLst>
                                          <p:attrName>style.visibility</p:attrName>
                                        </p:attrNameLst>
                                      </p:cBhvr>
                                      <p:to>
                                        <p:strVal val="visible"/>
                                      </p:to>
                                    </p:set>
                                    <p:animEffect transition="in" filter="dissolve">
                                      <p:cBhvr>
                                        <p:cTn id="18" dur="500"/>
                                        <p:tgtEl>
                                          <p:spTgt spid="2970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9711"/>
                                        </p:tgtEl>
                                        <p:attrNameLst>
                                          <p:attrName>style.visibility</p:attrName>
                                        </p:attrNameLst>
                                      </p:cBhvr>
                                      <p:to>
                                        <p:strVal val="visible"/>
                                      </p:to>
                                    </p:set>
                                    <p:animEffect transition="in" filter="dissolve">
                                      <p:cBhvr>
                                        <p:cTn id="21" dur="500"/>
                                        <p:tgtEl>
                                          <p:spTgt spid="297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9698"/>
                                        </p:tgtEl>
                                        <p:attrNameLst>
                                          <p:attrName>style.visibility</p:attrName>
                                        </p:attrNameLst>
                                      </p:cBhvr>
                                      <p:to>
                                        <p:strVal val="visible"/>
                                      </p:to>
                                    </p:set>
                                    <p:animEffect transition="in" filter="dissolve">
                                      <p:cBhvr>
                                        <p:cTn id="26" dur="500"/>
                                        <p:tgtEl>
                                          <p:spTgt spid="2969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9710"/>
                                        </p:tgtEl>
                                        <p:attrNameLst>
                                          <p:attrName>style.visibility</p:attrName>
                                        </p:attrNameLst>
                                      </p:cBhvr>
                                      <p:to>
                                        <p:strVal val="visible"/>
                                      </p:to>
                                    </p:set>
                                    <p:animEffect transition="in" filter="dissolve">
                                      <p:cBhvr>
                                        <p:cTn id="29" dur="500"/>
                                        <p:tgtEl>
                                          <p:spTgt spid="2971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9699"/>
                                        </p:tgtEl>
                                        <p:attrNameLst>
                                          <p:attrName>style.visibility</p:attrName>
                                        </p:attrNameLst>
                                      </p:cBhvr>
                                      <p:to>
                                        <p:strVal val="visible"/>
                                      </p:to>
                                    </p:set>
                                    <p:animEffect transition="in" filter="dissolve">
                                      <p:cBhvr>
                                        <p:cTn id="32" dur="500"/>
                                        <p:tgtEl>
                                          <p:spTgt spid="2969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9700"/>
                                        </p:tgtEl>
                                        <p:attrNameLst>
                                          <p:attrName>style.visibility</p:attrName>
                                        </p:attrNameLst>
                                      </p:cBhvr>
                                      <p:to>
                                        <p:strVal val="visible"/>
                                      </p:to>
                                    </p:set>
                                    <p:animEffect transition="in" filter="dissolve">
                                      <p:cBhvr>
                                        <p:cTn id="37" dur="500"/>
                                        <p:tgtEl>
                                          <p:spTgt spid="2970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9" fill="hold" grpId="0" nodeType="clickEffect">
                                  <p:stCondLst>
                                    <p:cond delay="0"/>
                                  </p:stCondLst>
                                  <p:childTnLst>
                                    <p:set>
                                      <p:cBhvr>
                                        <p:cTn id="41" dur="1" fill="hold">
                                          <p:stCondLst>
                                            <p:cond delay="0"/>
                                          </p:stCondLst>
                                        </p:cTn>
                                        <p:tgtEl>
                                          <p:spTgt spid="29701"/>
                                        </p:tgtEl>
                                        <p:attrNameLst>
                                          <p:attrName>style.visibility</p:attrName>
                                        </p:attrNameLst>
                                      </p:cBhvr>
                                      <p:to>
                                        <p:strVal val="visible"/>
                                      </p:to>
                                    </p:set>
                                    <p:animEffect transition="in" filter="strips(upLeft)">
                                      <p:cBhvr>
                                        <p:cTn id="42" dur="500"/>
                                        <p:tgtEl>
                                          <p:spTgt spid="29701"/>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9703"/>
                                        </p:tgtEl>
                                        <p:attrNameLst>
                                          <p:attrName>style.visibility</p:attrName>
                                        </p:attrNameLst>
                                      </p:cBhvr>
                                      <p:to>
                                        <p:strVal val="visible"/>
                                      </p:to>
                                    </p:set>
                                    <p:animEffect transition="in" filter="dissolve">
                                      <p:cBhvr>
                                        <p:cTn id="45" dur="500"/>
                                        <p:tgtEl>
                                          <p:spTgt spid="2970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dissolv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0" grpId="0" animBg="1"/>
      <p:bldP spid="29701" grpId="0" animBg="1"/>
      <p:bldP spid="29702" grpId="0"/>
      <p:bldP spid="29703" grpId="0"/>
      <p:bldP spid="29707" grpId="0" animBg="1"/>
      <p:bldP spid="29708" grpId="0" animBg="1"/>
      <p:bldP spid="29709" grpId="0"/>
      <p:bldP spid="29710" grpId="0"/>
      <p:bldP spid="29711"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pic>
        <p:nvPicPr>
          <p:cNvPr id="4" name="Byzamtium1.mp4">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907703" y="1628800"/>
            <a:ext cx="5577383" cy="3384376"/>
          </a:xfrm>
          <a:prstGeom prst="rect">
            <a:avLst/>
          </a:prstGeom>
        </p:spPr>
      </p:pic>
      <p:sp>
        <p:nvSpPr>
          <p:cNvPr id="2" name="文字方塊 1"/>
          <p:cNvSpPr txBox="1"/>
          <p:nvPr/>
        </p:nvSpPr>
        <p:spPr>
          <a:xfrm>
            <a:off x="1403648" y="44624"/>
            <a:ext cx="6912768" cy="707886"/>
          </a:xfrm>
          <a:prstGeom prst="rect">
            <a:avLst/>
          </a:prstGeom>
          <a:noFill/>
        </p:spPr>
        <p:txBody>
          <a:bodyPr wrap="square" rtlCol="0">
            <a:spAutoFit/>
          </a:bodyPr>
          <a:lstStyle/>
          <a:p>
            <a:pPr fontAlgn="auto">
              <a:spcBef>
                <a:spcPts val="0"/>
              </a:spcBef>
              <a:spcAft>
                <a:spcPts val="0"/>
              </a:spcAft>
            </a:pPr>
            <a:r>
              <a:rPr kumimoji="0" lang="zh-HK" altLang="en-US" sz="4000" b="1" dirty="0" smtClean="0">
                <a:solidFill>
                  <a:srgbClr val="000000"/>
                </a:solidFill>
                <a:latin typeface="標楷體" pitchFamily="65" charset="-120"/>
                <a:ea typeface="標楷體" pitchFamily="65" charset="-120"/>
              </a:rPr>
              <a:t>西元</a:t>
            </a:r>
            <a:r>
              <a:rPr kumimoji="0" lang="en-US" altLang="zh-HK" sz="4000" b="1" dirty="0" smtClean="0">
                <a:solidFill>
                  <a:srgbClr val="000000"/>
                </a:solidFill>
                <a:latin typeface="標楷體" pitchFamily="65" charset="-120"/>
                <a:ea typeface="標楷體" pitchFamily="65" charset="-120"/>
              </a:rPr>
              <a:t>615</a:t>
            </a:r>
            <a:r>
              <a:rPr kumimoji="0" lang="zh-HK" altLang="en-US" sz="4000" b="1" dirty="0" smtClean="0">
                <a:solidFill>
                  <a:srgbClr val="000000"/>
                </a:solidFill>
                <a:latin typeface="標楷體" pitchFamily="65" charset="-120"/>
                <a:ea typeface="標楷體" pitchFamily="65" charset="-120"/>
              </a:rPr>
              <a:t>年波斯大敗拜占庭</a:t>
            </a:r>
            <a:endParaRPr kumimoji="0" lang="zh-HK" altLang="en-US" sz="4000" b="1" dirty="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xmlns="" val="11668991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baeiy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650" y="5300663"/>
            <a:ext cx="1081088"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5" name="Picture 3" descr="12_65">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7338" y="836613"/>
            <a:ext cx="8569325"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Text Box 4"/>
          <p:cNvSpPr txBox="1">
            <a:spLocks noChangeArrowheads="1"/>
          </p:cNvSpPr>
          <p:nvPr/>
        </p:nvSpPr>
        <p:spPr bwMode="auto">
          <a:xfrm>
            <a:off x="576263" y="3213100"/>
            <a:ext cx="7991475"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400" dirty="0"/>
              <a:t>當他們打開自己的糧袋的時候，發現他們的財物已退還他們了，他們說：「我們的父親啊！我們還要求甚麼呢？這是我們的財物，已退還我們了，我們要為我們的眷屬糴糧，要保護我們的弟弟，</a:t>
            </a:r>
            <a:r>
              <a:rPr lang="zh-TW" altLang="en-US" sz="2400" b="1" dirty="0">
                <a:solidFill>
                  <a:srgbClr val="CC0000"/>
                </a:solidFill>
              </a:rPr>
              <a:t>我們可以多糴一馱糧</a:t>
            </a:r>
            <a:r>
              <a:rPr lang="zh-TW" altLang="en-US" sz="2400" dirty="0"/>
              <a:t>，那是容易獲得的糧食。」</a:t>
            </a:r>
            <a:r>
              <a:rPr lang="zh-TW" altLang="en-US" dirty="0">
                <a:solidFill>
                  <a:schemeClr val="bg2"/>
                </a:solidFill>
              </a:rPr>
              <a:t> </a:t>
            </a:r>
          </a:p>
        </p:txBody>
      </p:sp>
      <p:sp>
        <p:nvSpPr>
          <p:cNvPr id="44037" name="Text Box 5"/>
          <p:cNvSpPr txBox="1">
            <a:spLocks noChangeArrowheads="1"/>
          </p:cNvSpPr>
          <p:nvPr/>
        </p:nvSpPr>
        <p:spPr bwMode="auto">
          <a:xfrm>
            <a:off x="6588125" y="4941888"/>
            <a:ext cx="15128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b="1"/>
              <a:t>(</a:t>
            </a:r>
            <a:r>
              <a:rPr lang="zh-TW" altLang="en-US" b="1"/>
              <a:t>古蘭 </a:t>
            </a:r>
            <a:r>
              <a:rPr lang="en-US" altLang="zh-TW" b="1"/>
              <a:t>12:65)</a:t>
            </a:r>
          </a:p>
        </p:txBody>
      </p:sp>
      <p:sp>
        <p:nvSpPr>
          <p:cNvPr id="44038" name="Rectangle 6"/>
          <p:cNvSpPr>
            <a:spLocks noChangeArrowheads="1"/>
          </p:cNvSpPr>
          <p:nvPr/>
        </p:nvSpPr>
        <p:spPr bwMode="auto">
          <a:xfrm>
            <a:off x="2339975" y="1628775"/>
            <a:ext cx="503238" cy="86360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31751" name="Text Box 7"/>
          <p:cNvSpPr txBox="1">
            <a:spLocks noChangeArrowheads="1"/>
          </p:cNvSpPr>
          <p:nvPr/>
        </p:nvSpPr>
        <p:spPr bwMode="auto">
          <a:xfrm>
            <a:off x="1871663" y="5661025"/>
            <a:ext cx="54006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a:t>(</a:t>
            </a:r>
            <a:r>
              <a:rPr lang="en-US" altLang="zh-TW" i="1"/>
              <a:t>baeiyr</a:t>
            </a:r>
            <a:r>
              <a:rPr lang="en-US" altLang="zh-TW"/>
              <a:t>)</a:t>
            </a:r>
            <a:r>
              <a:rPr lang="zh-TW" altLang="en-US"/>
              <a:t>：負載重物的牲畜</a:t>
            </a:r>
          </a:p>
        </p:txBody>
      </p:sp>
      <p:sp>
        <p:nvSpPr>
          <p:cNvPr id="44040" name="Text Box 8"/>
          <p:cNvSpPr txBox="1">
            <a:spLocks noChangeArrowheads="1"/>
          </p:cNvSpPr>
          <p:nvPr/>
        </p:nvSpPr>
        <p:spPr bwMode="auto">
          <a:xfrm>
            <a:off x="468313" y="260350"/>
            <a:ext cx="36718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2400" b="1" dirty="0"/>
              <a:t>有關</a:t>
            </a:r>
            <a:r>
              <a:rPr lang="zh-TW" altLang="en-US" sz="2400" b="1" u="sng" dirty="0">
                <a:solidFill>
                  <a:srgbClr val="FF0000"/>
                </a:solidFill>
              </a:rPr>
              <a:t>優素福</a:t>
            </a:r>
            <a:r>
              <a:rPr lang="zh-TW" altLang="en-US" sz="2400" b="1" dirty="0"/>
              <a:t>聖人的敘述：</a:t>
            </a:r>
          </a:p>
        </p:txBody>
      </p:sp>
      <p:sp>
        <p:nvSpPr>
          <p:cNvPr id="31753" name="Text Box 9"/>
          <p:cNvSpPr txBox="1">
            <a:spLocks noChangeArrowheads="1"/>
          </p:cNvSpPr>
          <p:nvPr/>
        </p:nvSpPr>
        <p:spPr bwMode="auto">
          <a:xfrm>
            <a:off x="1476375" y="6165850"/>
            <a:ext cx="7056438"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1400"/>
              <a:t>Maurice Bucaille. </a:t>
            </a:r>
            <a:r>
              <a:rPr lang="en-US" altLang="zh-TW" sz="1400" i="1"/>
              <a:t>Moses and Pharaoh in the Bible, Qur'an and History</a:t>
            </a:r>
            <a:r>
              <a:rPr lang="en-US" altLang="zh-TW" sz="1400"/>
              <a:t>, Islamic Book Trust, Kuala Lumpur, 1994. pp.174-6</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dissolve">
                                      <p:cBhvr>
                                        <p:cTn id="7" dur="500"/>
                                        <p:tgtEl>
                                          <p:spTgt spid="317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751"/>
                                        </p:tgtEl>
                                        <p:attrNameLst>
                                          <p:attrName>style.visibility</p:attrName>
                                        </p:attrNameLst>
                                      </p:cBhvr>
                                      <p:to>
                                        <p:strVal val="visible"/>
                                      </p:to>
                                    </p:set>
                                    <p:animEffect transition="in" filter="dissolve">
                                      <p:cBhvr>
                                        <p:cTn id="10" dur="500"/>
                                        <p:tgtEl>
                                          <p:spTgt spid="3175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1753"/>
                                        </p:tgtEl>
                                        <p:attrNameLst>
                                          <p:attrName>style.visibility</p:attrName>
                                        </p:attrNameLst>
                                      </p:cBhvr>
                                      <p:to>
                                        <p:strVal val="visible"/>
                                      </p:to>
                                    </p:set>
                                    <p:animEffect transition="in" filter="dissolve">
                                      <p:cBhvr>
                                        <p:cTn id="13"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P spid="3175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sz="half" idx="1"/>
          </p:nvPr>
        </p:nvSpPr>
        <p:spPr>
          <a:xfrm>
            <a:off x="762000" y="476250"/>
            <a:ext cx="7697788" cy="1512888"/>
          </a:xfrm>
        </p:spPr>
        <p:txBody>
          <a:bodyPr/>
          <a:lstStyle/>
          <a:p>
            <a:pPr eaLnBrk="1" hangingPunct="1"/>
            <a:r>
              <a:rPr lang="zh-TW" altLang="en-US" sz="2800" smtClean="0"/>
              <a:t>古</a:t>
            </a:r>
            <a:r>
              <a:rPr lang="zh-TW" altLang="en-US" sz="2800" u="sng" smtClean="0"/>
              <a:t>埃及</a:t>
            </a:r>
            <a:r>
              <a:rPr lang="zh-TW" altLang="en-US" sz="2800" smtClean="0"/>
              <a:t>的史料，由西元四世紀至十九世紀，世人只能據</a:t>
            </a:r>
            <a:r>
              <a:rPr lang="en-US" altLang="zh-TW" sz="2800" smtClean="0"/>
              <a:t>《</a:t>
            </a:r>
            <a:r>
              <a:rPr lang="zh-TW" altLang="en-US" sz="2800" smtClean="0"/>
              <a:t>聖經舊約</a:t>
            </a:r>
            <a:r>
              <a:rPr lang="en-US" altLang="zh-TW" sz="2800" smtClean="0"/>
              <a:t>》</a:t>
            </a:r>
            <a:r>
              <a:rPr lang="zh-TW" altLang="en-US" sz="2800" smtClean="0"/>
              <a:t>得知 </a:t>
            </a:r>
            <a:endParaRPr lang="en-US" altLang="zh-TW" sz="2800" smtClean="0"/>
          </a:p>
          <a:p>
            <a:pPr eaLnBrk="1" hangingPunct="1"/>
            <a:r>
              <a:rPr lang="zh-TW" altLang="en-US" sz="2800" u="sng" smtClean="0"/>
              <a:t>埃及</a:t>
            </a:r>
            <a:r>
              <a:rPr lang="zh-TW" altLang="en-US" sz="2800" smtClean="0"/>
              <a:t>象形文字於</a:t>
            </a:r>
            <a:r>
              <a:rPr lang="en-US" altLang="zh-TW" sz="2800" smtClean="0"/>
              <a:t>1822</a:t>
            </a:r>
            <a:r>
              <a:rPr lang="zh-TW" altLang="en-US" sz="2800" smtClean="0"/>
              <a:t>年被破解</a:t>
            </a:r>
          </a:p>
          <a:p>
            <a:pPr eaLnBrk="1" hangingPunct="1"/>
            <a:r>
              <a:rPr lang="en-US" altLang="zh-TW" sz="2800" smtClean="0"/>
              <a:t>《</a:t>
            </a:r>
            <a:r>
              <a:rPr lang="zh-TW" altLang="en-US" sz="2800" smtClean="0"/>
              <a:t>聖經</a:t>
            </a:r>
            <a:r>
              <a:rPr lang="en-US" altLang="zh-TW" sz="2800" smtClean="0"/>
              <a:t>》</a:t>
            </a:r>
            <a:r>
              <a:rPr lang="zh-TW" altLang="en-US" sz="2800" smtClean="0"/>
              <a:t>與</a:t>
            </a:r>
            <a:r>
              <a:rPr lang="en-US" altLang="zh-TW" sz="2800" smtClean="0"/>
              <a:t>《</a:t>
            </a:r>
            <a:r>
              <a:rPr lang="zh-TW" altLang="en-US" sz="2800" smtClean="0"/>
              <a:t>古蘭經</a:t>
            </a:r>
            <a:r>
              <a:rPr lang="en-US" altLang="zh-TW" sz="2800" smtClean="0"/>
              <a:t>》</a:t>
            </a:r>
            <a:r>
              <a:rPr lang="zh-TW" altLang="en-US" sz="2800" smtClean="0"/>
              <a:t>相異之處：</a:t>
            </a:r>
          </a:p>
          <a:p>
            <a:pPr eaLnBrk="1" hangingPunct="1"/>
            <a:endParaRPr lang="en-US" altLang="zh-TW" sz="2800" smtClean="0"/>
          </a:p>
        </p:txBody>
      </p:sp>
      <p:graphicFrame>
        <p:nvGraphicFramePr>
          <p:cNvPr id="174124" name="Group 44"/>
          <p:cNvGraphicFramePr>
            <a:graphicFrameLocks noGrp="1"/>
          </p:cNvGraphicFramePr>
          <p:nvPr>
            <p:ph sz="half" idx="2"/>
          </p:nvPr>
        </p:nvGraphicFramePr>
        <p:xfrm>
          <a:off x="755650" y="2708275"/>
          <a:ext cx="7631113" cy="3036888"/>
        </p:xfrm>
        <a:graphic>
          <a:graphicData uri="http://schemas.openxmlformats.org/drawingml/2006/table">
            <a:tbl>
              <a:tblPr/>
              <a:tblGrid>
                <a:gridCol w="3744913"/>
                <a:gridCol w="1871662"/>
                <a:gridCol w="2014538"/>
              </a:tblGrid>
              <a:tr h="5183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dirty="0" smtClean="0">
                        <a:ln>
                          <a:noFill/>
                        </a:ln>
                        <a:solidFill>
                          <a:schemeClr val="tx1"/>
                        </a:solidFill>
                        <a:effectLst/>
                        <a:latin typeface="Arial" charset="0"/>
                        <a:ea typeface="新細明體" pitchFamily="18" charset="-12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Arial" charset="0"/>
                          <a:ea typeface="新細明體" pitchFamily="18" charset="-120"/>
                        </a:rPr>
                        <a:t>《</a:t>
                      </a:r>
                      <a:r>
                        <a:rPr kumimoji="1" lang="zh-TW" altLang="en-US" sz="2800" b="0" i="0" u="none" strike="noStrike" cap="none" normalizeH="0" baseline="0" smtClean="0">
                          <a:ln>
                            <a:noFill/>
                          </a:ln>
                          <a:solidFill>
                            <a:schemeClr val="tx1"/>
                          </a:solidFill>
                          <a:effectLst/>
                          <a:latin typeface="Arial" charset="0"/>
                          <a:ea typeface="新細明體" pitchFamily="18" charset="-120"/>
                        </a:rPr>
                        <a:t>聖經</a:t>
                      </a:r>
                      <a:r>
                        <a:rPr kumimoji="1" lang="en-US" altLang="zh-TW" sz="2800" b="0" i="0" u="none" strike="noStrike" cap="none" normalizeH="0" baseline="0" smtClean="0">
                          <a:ln>
                            <a:noFill/>
                          </a:ln>
                          <a:solidFill>
                            <a:schemeClr val="tx1"/>
                          </a:solidFill>
                          <a:effectLst/>
                          <a:latin typeface="Arial" charset="0"/>
                          <a:ea typeface="新細明體" pitchFamily="18" charset="-120"/>
                        </a:rPr>
                        <a:t>》</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chemeClr val="tx1"/>
                          </a:solidFill>
                          <a:effectLst/>
                          <a:latin typeface="Arial" charset="0"/>
                          <a:ea typeface="新細明體" pitchFamily="18" charset="-120"/>
                        </a:rPr>
                        <a:t>《</a:t>
                      </a:r>
                      <a:r>
                        <a:rPr kumimoji="1" lang="zh-TW" altLang="en-US" sz="2800" b="0" i="0" u="none" strike="noStrike" cap="none" normalizeH="0" baseline="0" dirty="0" smtClean="0">
                          <a:ln>
                            <a:noFill/>
                          </a:ln>
                          <a:solidFill>
                            <a:schemeClr val="tx1"/>
                          </a:solidFill>
                          <a:effectLst/>
                          <a:latin typeface="Arial" charset="0"/>
                          <a:ea typeface="新細明體" pitchFamily="18" charset="-120"/>
                        </a:rPr>
                        <a:t>古蘭經</a:t>
                      </a:r>
                      <a:r>
                        <a:rPr kumimoji="1" lang="en-US" altLang="zh-TW" sz="2800" b="0" i="0" u="none" strike="noStrike" cap="none" normalizeH="0" baseline="0" dirty="0" smtClean="0">
                          <a:ln>
                            <a:noFill/>
                          </a:ln>
                          <a:solidFill>
                            <a:schemeClr val="tx1"/>
                          </a:solidFill>
                          <a:effectLst/>
                          <a:latin typeface="Arial" charset="0"/>
                          <a:ea typeface="新細明體" pitchFamily="18" charset="-120"/>
                        </a:rPr>
                        <a:t>》</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9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Arial" charset="0"/>
                          <a:ea typeface="新細明體" pitchFamily="18" charset="-120"/>
                        </a:rPr>
                        <a:t>預言法老屍體被保存</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沒有</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有</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3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Arial" charset="0"/>
                          <a:ea typeface="新細明體" pitchFamily="18" charset="-120"/>
                        </a:rPr>
                        <a:t>誤用法老的稱號</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有</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沒有</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9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smtClean="0">
                          <a:ln>
                            <a:noFill/>
                          </a:ln>
                          <a:solidFill>
                            <a:schemeClr val="tx1"/>
                          </a:solidFill>
                          <a:effectLst/>
                          <a:latin typeface="Arial" charset="0"/>
                          <a:ea typeface="新細明體" pitchFamily="18" charset="-120"/>
                        </a:rPr>
                        <a:t>誤用駱駝的應用</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有</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沒有</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4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Arial" charset="0"/>
                          <a:ea typeface="新細明體" pitchFamily="18" charset="-120"/>
                        </a:rPr>
                        <a:t>近臣</a:t>
                      </a:r>
                      <a:r>
                        <a:rPr kumimoji="1" lang="zh-TW" altLang="en-US" sz="2400" b="0" i="0" u="sng" strike="noStrike" cap="none" normalizeH="0" baseline="0" dirty="0" smtClean="0">
                          <a:ln>
                            <a:noFill/>
                          </a:ln>
                          <a:solidFill>
                            <a:schemeClr val="tx1"/>
                          </a:solidFill>
                          <a:effectLst/>
                          <a:latin typeface="Arial" charset="0"/>
                          <a:ea typeface="新細明體" pitchFamily="18" charset="-120"/>
                        </a:rPr>
                        <a:t>哈曼</a:t>
                      </a:r>
                      <a:r>
                        <a:rPr kumimoji="1" lang="en-US" altLang="zh-TW" sz="2400" b="0" i="0" u="none" strike="noStrike" cap="none" normalizeH="0" baseline="0" dirty="0" smtClean="0">
                          <a:ln>
                            <a:noFill/>
                          </a:ln>
                          <a:solidFill>
                            <a:schemeClr val="tx1"/>
                          </a:solidFill>
                          <a:effectLst/>
                          <a:latin typeface="Arial" charset="0"/>
                          <a:ea typeface="新細明體" pitchFamily="18" charset="-120"/>
                        </a:rPr>
                        <a:t>(Haman)</a:t>
                      </a:r>
                      <a:r>
                        <a:rPr kumimoji="1" lang="zh-TW" altLang="en-US" sz="2400" b="0" i="0" u="none" strike="noStrike" cap="none" normalizeH="0" baseline="0" dirty="0" smtClean="0">
                          <a:ln>
                            <a:noFill/>
                          </a:ln>
                          <a:solidFill>
                            <a:schemeClr val="tx1"/>
                          </a:solidFill>
                          <a:effectLst/>
                          <a:latin typeface="Arial" charset="0"/>
                          <a:ea typeface="新細明體" pitchFamily="18" charset="-120"/>
                        </a:rPr>
                        <a:t>的名字</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Arial" charset="0"/>
                          <a:ea typeface="新細明體" pitchFamily="18" charset="-120"/>
                        </a:rPr>
                        <a:t>沒有</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dirty="0" smtClean="0">
                          <a:ln>
                            <a:noFill/>
                          </a:ln>
                          <a:solidFill>
                            <a:schemeClr val="tx1"/>
                          </a:solidFill>
                          <a:effectLst/>
                          <a:latin typeface="Arial" charset="0"/>
                          <a:ea typeface="新細明體" pitchFamily="18" charset="-120"/>
                        </a:rPr>
                        <a:t>有</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797" name="Text Box 86"/>
          <p:cNvSpPr txBox="1">
            <a:spLocks noChangeArrowheads="1"/>
          </p:cNvSpPr>
          <p:nvPr/>
        </p:nvSpPr>
        <p:spPr bwMode="auto">
          <a:xfrm>
            <a:off x="719138" y="6092825"/>
            <a:ext cx="7705725"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en-US" altLang="zh-TW" sz="1400" dirty="0"/>
              <a:t>Maurice </a:t>
            </a:r>
            <a:r>
              <a:rPr lang="en-US" altLang="zh-TW" sz="1400" dirty="0" err="1"/>
              <a:t>Bucaille</a:t>
            </a:r>
            <a:r>
              <a:rPr lang="en-US" altLang="zh-TW" sz="1400" dirty="0"/>
              <a:t>. </a:t>
            </a:r>
            <a:r>
              <a:rPr lang="en-US" altLang="zh-TW" sz="1400" i="1" dirty="0"/>
              <a:t>Moses and Pharaoh in the Bible, Qur'an and History</a:t>
            </a:r>
            <a:r>
              <a:rPr lang="en-US" altLang="zh-TW" sz="1400" dirty="0"/>
              <a:t>, Islamic Book Trust, Kuala Lumpur, 1994. pp.217</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770">
                                            <p:txEl>
                                              <p:pRg st="1" end="1"/>
                                            </p:txEl>
                                          </p:spTgt>
                                        </p:tgtEl>
                                        <p:attrNameLst>
                                          <p:attrName>style.visibility</p:attrName>
                                        </p:attrNameLst>
                                      </p:cBhvr>
                                      <p:to>
                                        <p:strVal val="visible"/>
                                      </p:to>
                                    </p:set>
                                    <p:animEffect transition="in" filter="dissolve">
                                      <p:cBhvr>
                                        <p:cTn id="7" dur="500"/>
                                        <p:tgtEl>
                                          <p:spTgt spid="3277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0">
                                            <p:txEl>
                                              <p:pRg st="2" end="2"/>
                                            </p:txEl>
                                          </p:spTgt>
                                        </p:tgtEl>
                                        <p:attrNameLst>
                                          <p:attrName>style.visibility</p:attrName>
                                        </p:attrNameLst>
                                      </p:cBhvr>
                                      <p:to>
                                        <p:strVal val="visible"/>
                                      </p:to>
                                    </p:set>
                                    <p:animEffect transition="in" filter="dissolve">
                                      <p:cBhvr>
                                        <p:cTn id="12" dur="500"/>
                                        <p:tgtEl>
                                          <p:spTgt spid="3277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4124"/>
                                        </p:tgtEl>
                                        <p:attrNameLst>
                                          <p:attrName>style.visibility</p:attrName>
                                        </p:attrNameLst>
                                      </p:cBhvr>
                                      <p:to>
                                        <p:strVal val="visible"/>
                                      </p:to>
                                    </p:set>
                                    <p:animEffect transition="in" filter="dissolve">
                                      <p:cBhvr>
                                        <p:cTn id="17" dur="500"/>
                                        <p:tgtEl>
                                          <p:spTgt spid="1741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797"/>
                                        </p:tgtEl>
                                        <p:attrNameLst>
                                          <p:attrName>style.visibility</p:attrName>
                                        </p:attrNameLst>
                                      </p:cBhvr>
                                      <p:to>
                                        <p:strVal val="visible"/>
                                      </p:to>
                                    </p:set>
                                    <p:animEffect transition="in" filter="dissolve">
                                      <p:cBhvr>
                                        <p:cTn id="22" dur="500"/>
                                        <p:tgtEl>
                                          <p:spTgt spid="32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p:txBody>
          <a:bodyPr/>
          <a:lstStyle/>
          <a:p>
            <a:pPr algn="ctr" eaLnBrk="1" hangingPunct="1">
              <a:buFontTx/>
              <a:buNone/>
            </a:pPr>
            <a:r>
              <a:rPr lang="zh-TW" altLang="en-US" sz="3600" smtClean="0">
                <a:ea typeface="標楷體" pitchFamily="65" charset="-120"/>
              </a:rPr>
              <a:t>上述關於古</a:t>
            </a:r>
            <a:r>
              <a:rPr lang="zh-TW" altLang="en-US" sz="3600" u="sng" smtClean="0">
                <a:ea typeface="標楷體" pitchFamily="65" charset="-120"/>
              </a:rPr>
              <a:t>埃及</a:t>
            </a:r>
            <a:r>
              <a:rPr lang="zh-TW" altLang="en-US" sz="3600" smtClean="0">
                <a:ea typeface="標楷體" pitchFamily="65" charset="-120"/>
              </a:rPr>
              <a:t>的正確史料，</a:t>
            </a:r>
          </a:p>
          <a:p>
            <a:pPr eaLnBrk="1" hangingPunct="1"/>
            <a:endParaRPr lang="zh-TW" altLang="en-US" smtClean="0"/>
          </a:p>
          <a:p>
            <a:pPr algn="ctr" eaLnBrk="1" hangingPunct="1">
              <a:buFontTx/>
              <a:buNone/>
            </a:pPr>
            <a:r>
              <a:rPr lang="en-US" altLang="zh-TW" sz="4800" smtClean="0">
                <a:ea typeface="標楷體" pitchFamily="65" charset="-120"/>
              </a:rPr>
              <a:t>《</a:t>
            </a:r>
            <a:r>
              <a:rPr lang="zh-TW" altLang="en-US" sz="4800" smtClean="0">
                <a:ea typeface="標楷體" pitchFamily="65" charset="-120"/>
              </a:rPr>
              <a:t>古蘭經</a:t>
            </a:r>
            <a:r>
              <a:rPr lang="en-US" altLang="zh-TW" sz="4800" smtClean="0">
                <a:ea typeface="標楷體" pitchFamily="65" charset="-120"/>
              </a:rPr>
              <a:t>》</a:t>
            </a:r>
            <a:r>
              <a:rPr lang="zh-TW" altLang="en-US" sz="4800" smtClean="0">
                <a:ea typeface="標楷體" pitchFamily="65" charset="-120"/>
              </a:rPr>
              <a:t>的作者從何得知？</a:t>
            </a:r>
          </a:p>
        </p:txBody>
      </p:sp>
      <p:pic>
        <p:nvPicPr>
          <p:cNvPr id="46083" name="Picture 4" descr="House - Cartoon 2">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705600" y="601980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5" descr="www">
            <a:hlinkClick r:id="" action="ppaction://hlinkshowjump?jump=nextslide" highlightClick="1"/>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391400" y="6096000"/>
            <a:ext cx="8318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214313" y="1285875"/>
            <a:ext cx="8567737" cy="5251450"/>
          </a:xfrm>
        </p:spPr>
        <p:txBody>
          <a:bodyPr/>
          <a:lstStyle/>
          <a:p>
            <a:pPr marL="533400" indent="-533400" eaLnBrk="1" hangingPunct="1">
              <a:lnSpc>
                <a:spcPct val="115000"/>
              </a:lnSpc>
              <a:buFont typeface="Monotype Sorts" pitchFamily="2" charset="2"/>
              <a:buNone/>
              <a:defRPr/>
            </a:pPr>
            <a:r>
              <a:rPr lang="zh-TW" altLang="en-US" sz="3800" dirty="0" smtClean="0">
                <a:solidFill>
                  <a:srgbClr val="FFFFFF"/>
                </a:solidFill>
                <a:latin typeface="標楷體" pitchFamily="65" charset="-120"/>
                <a:ea typeface="標楷體" pitchFamily="65" charset="-120"/>
              </a:rPr>
              <a:t>「你沒有注意過你的主如何對待</a:t>
            </a:r>
            <a:r>
              <a:rPr lang="zh-TW" altLang="en-US" sz="3800" u="sng" dirty="0" smtClean="0">
                <a:solidFill>
                  <a:srgbClr val="FFFFFF"/>
                </a:solidFill>
                <a:latin typeface="標楷體" pitchFamily="65" charset="-120"/>
                <a:ea typeface="標楷體" pitchFamily="65" charset="-120"/>
              </a:rPr>
              <a:t>阿德</a:t>
            </a:r>
            <a:r>
              <a:rPr lang="zh-TW" altLang="en-US" sz="3800" dirty="0" smtClean="0">
                <a:solidFill>
                  <a:srgbClr val="FFFFFF"/>
                </a:solidFill>
                <a:latin typeface="標楷體" pitchFamily="65" charset="-120"/>
                <a:ea typeface="標楷體" pitchFamily="65" charset="-120"/>
              </a:rPr>
              <a:t>部族，和擁有許多高大柱子的</a:t>
            </a:r>
            <a:r>
              <a:rPr lang="zh-TW" altLang="en-US" sz="3800" b="1" i="1" u="sng" dirty="0">
                <a:solidFill>
                  <a:schemeClr val="hlink"/>
                </a:solidFill>
                <a:latin typeface="標楷體" pitchFamily="65" charset="-120"/>
                <a:ea typeface="標楷體" pitchFamily="65" charset="-120"/>
              </a:rPr>
              <a:t>伊賴姆</a:t>
            </a:r>
            <a:r>
              <a:rPr lang="zh-TW" altLang="en-US" sz="3800" dirty="0" smtClean="0">
                <a:solidFill>
                  <a:srgbClr val="FFFFFF"/>
                </a:solidFill>
                <a:latin typeface="標楷體" pitchFamily="65" charset="-120"/>
                <a:ea typeface="標楷體" pitchFamily="65" charset="-120"/>
              </a:rPr>
              <a:t>人，和在山谷中鑿石為家的</a:t>
            </a:r>
            <a:r>
              <a:rPr lang="zh-TW" altLang="en-US" sz="3800" u="sng" dirty="0" smtClean="0">
                <a:solidFill>
                  <a:srgbClr val="FFFFFF"/>
                </a:solidFill>
                <a:latin typeface="標楷體" pitchFamily="65" charset="-120"/>
                <a:ea typeface="標楷體" pitchFamily="65" charset="-120"/>
              </a:rPr>
              <a:t>撒姆德</a:t>
            </a:r>
            <a:r>
              <a:rPr lang="zh-TW" altLang="en-US" sz="3800" dirty="0" smtClean="0">
                <a:solidFill>
                  <a:srgbClr val="FFFFFF"/>
                </a:solidFill>
                <a:latin typeface="標楷體" pitchFamily="65" charset="-120"/>
                <a:ea typeface="標楷體" pitchFamily="65" charset="-120"/>
              </a:rPr>
              <a:t>人，和擁有大軍的</a:t>
            </a:r>
            <a:r>
              <a:rPr lang="zh-TW" altLang="en-US" sz="3800" u="sng" dirty="0" smtClean="0">
                <a:solidFill>
                  <a:srgbClr val="FFFFFF"/>
                </a:solidFill>
                <a:latin typeface="標楷體" pitchFamily="65" charset="-120"/>
                <a:ea typeface="標楷體" pitchFamily="65" charset="-120"/>
              </a:rPr>
              <a:t>法老</a:t>
            </a:r>
            <a:r>
              <a:rPr lang="zh-TW" altLang="en-US" sz="3800" dirty="0" smtClean="0">
                <a:solidFill>
                  <a:srgbClr val="FFFFFF"/>
                </a:solidFill>
                <a:latin typeface="標楷體" pitchFamily="65" charset="-120"/>
                <a:ea typeface="標楷體" pitchFamily="65" charset="-120"/>
              </a:rPr>
              <a:t>嗎？他們都曾在這些土地上放肆，並作惡多端。</a:t>
            </a:r>
            <a:r>
              <a:rPr lang="en-US" altLang="zh-TW" sz="3800" dirty="0" smtClean="0">
                <a:solidFill>
                  <a:srgbClr val="FFFFFF"/>
                </a:solidFill>
                <a:latin typeface="標楷體" pitchFamily="65" charset="-120"/>
                <a:ea typeface="標楷體" pitchFamily="65" charset="-120"/>
              </a:rPr>
              <a:t>(</a:t>
            </a:r>
            <a:r>
              <a:rPr lang="zh-TW" altLang="en-US" sz="3800" dirty="0" smtClean="0">
                <a:solidFill>
                  <a:srgbClr val="FFFFFF"/>
                </a:solidFill>
                <a:latin typeface="標楷體" pitchFamily="65" charset="-120"/>
                <a:ea typeface="標楷體" pitchFamily="65" charset="-120"/>
              </a:rPr>
              <a:t>因此</a:t>
            </a:r>
            <a:r>
              <a:rPr lang="en-US" altLang="zh-TW" sz="3800" dirty="0" smtClean="0">
                <a:solidFill>
                  <a:srgbClr val="FFFFFF"/>
                </a:solidFill>
                <a:latin typeface="標楷體" pitchFamily="65" charset="-120"/>
                <a:ea typeface="標楷體" pitchFamily="65" charset="-120"/>
              </a:rPr>
              <a:t>)</a:t>
            </a:r>
            <a:r>
              <a:rPr lang="zh-TW" altLang="en-US" sz="3800" dirty="0" smtClean="0">
                <a:solidFill>
                  <a:srgbClr val="FFFFFF"/>
                </a:solidFill>
                <a:latin typeface="標楷體" pitchFamily="65" charset="-120"/>
                <a:ea typeface="標楷體" pitchFamily="65" charset="-120"/>
              </a:rPr>
              <a:t>你的主對他們傾下衪的懲罰的災難。 」</a:t>
            </a:r>
          </a:p>
          <a:p>
            <a:pPr marL="0" indent="0" eaLnBrk="1" hangingPunct="1">
              <a:lnSpc>
                <a:spcPct val="115000"/>
              </a:lnSpc>
              <a:buFont typeface="Monotype Sorts" pitchFamily="2" charset="2"/>
              <a:buNone/>
              <a:defRPr/>
            </a:pPr>
            <a:r>
              <a:rPr lang="zh-TW" altLang="en-US" sz="3000" dirty="0" smtClean="0">
                <a:solidFill>
                  <a:srgbClr val="DADADA"/>
                </a:solidFill>
                <a:latin typeface="標楷體" pitchFamily="65" charset="-120"/>
                <a:ea typeface="標楷體" pitchFamily="65" charset="-120"/>
              </a:rPr>
              <a:t>                        </a:t>
            </a:r>
            <a:r>
              <a:rPr lang="en-US" altLang="zh-TW" sz="3000" dirty="0" smtClean="0">
                <a:latin typeface="標楷體" pitchFamily="65" charset="-120"/>
                <a:ea typeface="標楷體" pitchFamily="65" charset="-120"/>
              </a:rPr>
              <a:t>(</a:t>
            </a:r>
            <a:r>
              <a:rPr lang="zh-TW" altLang="en-US" sz="3000" dirty="0" smtClean="0">
                <a:latin typeface="標楷體" pitchFamily="65" charset="-120"/>
                <a:ea typeface="標楷體" pitchFamily="65" charset="-120"/>
              </a:rPr>
              <a:t>古蘭經 </a:t>
            </a:r>
            <a:r>
              <a:rPr lang="en-US" altLang="zh-TW" sz="3000" dirty="0" smtClean="0">
                <a:latin typeface="標楷體" pitchFamily="65" charset="-120"/>
                <a:ea typeface="標楷體" pitchFamily="65" charset="-120"/>
              </a:rPr>
              <a:t>89</a:t>
            </a:r>
            <a:r>
              <a:rPr lang="zh-TW" altLang="en-US" sz="3000" dirty="0" smtClean="0">
                <a:latin typeface="標楷體" pitchFamily="65" charset="-120"/>
                <a:ea typeface="標楷體" pitchFamily="65" charset="-120"/>
              </a:rPr>
              <a:t>：</a:t>
            </a:r>
            <a:r>
              <a:rPr lang="en-US" altLang="zh-TW" sz="3000" dirty="0" smtClean="0">
                <a:latin typeface="標楷體" pitchFamily="65" charset="-120"/>
                <a:ea typeface="標楷體" pitchFamily="65" charset="-120"/>
              </a:rPr>
              <a:t>6-13)</a:t>
            </a:r>
          </a:p>
        </p:txBody>
      </p:sp>
      <p:sp>
        <p:nvSpPr>
          <p:cNvPr id="84995" name="Rectangle 3"/>
          <p:cNvSpPr>
            <a:spLocks noGrp="1" noChangeArrowheads="1"/>
          </p:cNvSpPr>
          <p:nvPr>
            <p:ph type="title"/>
          </p:nvPr>
        </p:nvSpPr>
        <p:spPr>
          <a:xfrm>
            <a:off x="1371600" y="304800"/>
            <a:ext cx="6415088" cy="457200"/>
          </a:xfrm>
        </p:spPr>
        <p:txBody>
          <a:bodyPr/>
          <a:lstStyle/>
          <a:p>
            <a:pPr algn="ctr" eaLnBrk="1" hangingPunct="1">
              <a:defRPr/>
            </a:pPr>
            <a:r>
              <a:rPr lang="zh-TW" altLang="en-US" sz="5400" b="1" dirty="0" smtClean="0">
                <a:solidFill>
                  <a:srgbClr val="FFFF00"/>
                </a:solidFill>
                <a:latin typeface="標楷體" pitchFamily="65" charset="-120"/>
                <a:ea typeface="標楷體" pitchFamily="65" charset="-120"/>
              </a:rPr>
              <a:t>謎城揭秘</a:t>
            </a:r>
          </a:p>
        </p:txBody>
      </p:sp>
    </p:spTree>
    <p:extLst>
      <p:ext uri="{BB962C8B-B14F-4D97-AF65-F5344CB8AC3E}">
        <p14:creationId xmlns:p14="http://schemas.microsoft.com/office/powerpoint/2010/main" xmlns="" val="3228131031"/>
      </p:ext>
    </p:extLst>
  </p:cSld>
  <p:clrMapOvr>
    <a:masterClrMapping/>
  </p:clrMapOvr>
  <p:transition spd="slow">
    <p:wheel spokes="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188913"/>
            <a:ext cx="7019925" cy="1487487"/>
          </a:xfrm>
        </p:spPr>
        <p:txBody>
          <a:bodyPr/>
          <a:lstStyle/>
          <a:p>
            <a:pPr marL="1143000" eaLnBrk="1" hangingPunct="1">
              <a:defRPr/>
            </a:pPr>
            <a:r>
              <a:rPr lang="en-US" altLang="zh-TW" sz="3600" b="1" smtClean="0">
                <a:solidFill>
                  <a:srgbClr val="FFFF00"/>
                </a:solidFill>
              </a:rPr>
              <a:t>Foot Note of Yusuf Ali</a:t>
            </a:r>
            <a:r>
              <a:rPr lang="en-US" altLang="zh-TW" sz="3600" b="1" smtClean="0">
                <a:solidFill>
                  <a:srgbClr val="FFFF00"/>
                </a:solidFill>
                <a:latin typeface="Arial"/>
                <a:ea typeface="標楷體" pitchFamily="65" charset="-120"/>
              </a:rPr>
              <a:t>’</a:t>
            </a:r>
            <a:r>
              <a:rPr lang="en-US" altLang="zh-TW" sz="3600" b="1" smtClean="0">
                <a:solidFill>
                  <a:srgbClr val="FFFF00"/>
                </a:solidFill>
              </a:rPr>
              <a:t>s</a:t>
            </a:r>
            <a:br>
              <a:rPr lang="en-US" altLang="zh-TW" sz="3600" b="1" smtClean="0">
                <a:solidFill>
                  <a:srgbClr val="FFFF00"/>
                </a:solidFill>
              </a:rPr>
            </a:br>
            <a:r>
              <a:rPr lang="en-US" altLang="zh-TW" sz="3600" b="1" smtClean="0">
                <a:solidFill>
                  <a:srgbClr val="FFFF00"/>
                </a:solidFill>
              </a:rPr>
              <a:t>translation of the Quran</a:t>
            </a:r>
            <a:endParaRPr lang="en-US" altLang="zh-TW" sz="3600" b="1" smtClean="0">
              <a:solidFill>
                <a:srgbClr val="FFFF00"/>
              </a:solidFill>
              <a:latin typeface="Times New Roman" pitchFamily="18" charset="0"/>
            </a:endParaRPr>
          </a:p>
        </p:txBody>
      </p:sp>
      <p:sp>
        <p:nvSpPr>
          <p:cNvPr id="48131" name="Rectangle 3"/>
          <p:cNvSpPr>
            <a:spLocks noGrp="1" noChangeArrowheads="1"/>
          </p:cNvSpPr>
          <p:nvPr>
            <p:ph type="body" idx="1"/>
          </p:nvPr>
        </p:nvSpPr>
        <p:spPr>
          <a:xfrm>
            <a:off x="538163" y="1752600"/>
            <a:ext cx="8066087" cy="4648200"/>
          </a:xfrm>
        </p:spPr>
        <p:txBody>
          <a:bodyPr/>
          <a:lstStyle/>
          <a:p>
            <a:pPr marL="0" indent="0" eaLnBrk="1" hangingPunct="1">
              <a:spcBef>
                <a:spcPct val="0"/>
              </a:spcBef>
              <a:buFont typeface="Monotype Sorts"/>
              <a:buNone/>
            </a:pPr>
            <a:r>
              <a:rPr lang="en-US" altLang="zh-TW" smtClean="0"/>
              <a:t>Note No. 6114</a:t>
            </a:r>
          </a:p>
          <a:p>
            <a:pPr marL="0" indent="0" eaLnBrk="1" hangingPunct="1">
              <a:spcBef>
                <a:spcPct val="0"/>
              </a:spcBef>
              <a:buFont typeface="Monotype Sorts"/>
              <a:buNone/>
            </a:pPr>
            <a:r>
              <a:rPr lang="en-US" altLang="zh-TW" b="1" i="1" smtClean="0">
                <a:solidFill>
                  <a:schemeClr val="hlink"/>
                </a:solidFill>
              </a:rPr>
              <a:t>Iram</a:t>
            </a:r>
            <a:r>
              <a:rPr lang="en-US" altLang="zh-TW" smtClean="0"/>
              <a:t> would seem to have been an ancient </a:t>
            </a:r>
            <a:r>
              <a:rPr lang="en-US" altLang="zh-TW" b="1" i="1" smtClean="0"/>
              <a:t>Ad </a:t>
            </a:r>
            <a:r>
              <a:rPr lang="en-US" altLang="zh-TW" smtClean="0"/>
              <a:t>capital, in southern Arabia.  It boasted of lofty architecture (lofty pillars).  Some Commentators understand</a:t>
            </a:r>
            <a:r>
              <a:rPr lang="en-US" altLang="zh-TW" b="1" i="1" smtClean="0"/>
              <a:t> </a:t>
            </a:r>
            <a:r>
              <a:rPr lang="en-US" altLang="zh-TW" b="1" i="1" smtClean="0">
                <a:solidFill>
                  <a:schemeClr val="hlink"/>
                </a:solidFill>
              </a:rPr>
              <a:t>Iram </a:t>
            </a:r>
            <a:r>
              <a:rPr lang="en-US" altLang="zh-TW" smtClean="0"/>
              <a:t>to be the name of an eponymous hero of the</a:t>
            </a:r>
            <a:r>
              <a:rPr lang="en-US" altLang="zh-TW" b="1" i="1" smtClean="0"/>
              <a:t> Ad</a:t>
            </a:r>
            <a:r>
              <a:rPr lang="en-US" altLang="zh-TW" smtClean="0"/>
              <a:t>, in which case the following line, with lofty pillars, should be construed (of lofty stature).  The</a:t>
            </a:r>
            <a:r>
              <a:rPr lang="en-US" altLang="zh-TW" b="1" i="1" smtClean="0"/>
              <a:t> Ad </a:t>
            </a:r>
            <a:r>
              <a:rPr lang="en-US" altLang="zh-TW" smtClean="0"/>
              <a:t>were a tall race.</a:t>
            </a:r>
          </a:p>
        </p:txBody>
      </p:sp>
      <p:pic>
        <p:nvPicPr>
          <p:cNvPr id="48132" name="Picture 4" descr="Yusuf_Ali00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19925" y="188913"/>
            <a:ext cx="1562100" cy="1587500"/>
          </a:xfrm>
          <a:prstGeom prst="rect">
            <a:avLst/>
          </a:prstGeom>
          <a:noFill/>
          <a:ln w="28575">
            <a:solidFill>
              <a:srgbClr val="FF9900"/>
            </a:solidFill>
            <a:miter lim="800000"/>
            <a:headEnd/>
            <a:tailEnd/>
          </a:ln>
          <a:extLst>
            <a:ext uri="{909E8E84-426E-40DD-AFC4-6F175D3DCCD1}">
              <a14:hiddenFill xmlns:a14="http://schemas.microsoft.com/office/drawing/2010/main" xmlns="">
                <a:solidFill>
                  <a:srgbClr val="FFFFFF"/>
                </a:solidFill>
              </a14:hiddenFill>
            </a:ext>
          </a:extLst>
        </p:spPr>
      </p:pic>
      <p:sp>
        <p:nvSpPr>
          <p:cNvPr id="48133" name="Text Box 5"/>
          <p:cNvSpPr txBox="1">
            <a:spLocks noChangeArrowheads="1"/>
          </p:cNvSpPr>
          <p:nvPr/>
        </p:nvSpPr>
        <p:spPr bwMode="auto">
          <a:xfrm>
            <a:off x="6542088" y="1844675"/>
            <a:ext cx="2601912"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lnSpc>
                <a:spcPct val="70000"/>
              </a:lnSpc>
              <a:spcBef>
                <a:spcPct val="20000"/>
              </a:spcBef>
            </a:pPr>
            <a:r>
              <a:rPr lang="en-US" altLang="zh-TW" sz="2000" b="1" i="1">
                <a:solidFill>
                  <a:srgbClr val="F6BF69"/>
                </a:solidFill>
                <a:latin typeface="Times New Roman" pitchFamily="18" charset="0"/>
                <a:ea typeface="標楷體" pitchFamily="65" charset="-120"/>
              </a:rPr>
              <a:t>Abdullah Yusuf Ali</a:t>
            </a:r>
          </a:p>
          <a:p>
            <a:pPr algn="ctr">
              <a:lnSpc>
                <a:spcPct val="70000"/>
              </a:lnSpc>
              <a:spcBef>
                <a:spcPct val="20000"/>
              </a:spcBef>
            </a:pPr>
            <a:r>
              <a:rPr lang="en-US" altLang="zh-TW" sz="2000" b="1">
                <a:solidFill>
                  <a:srgbClr val="F6BF69"/>
                </a:solidFill>
                <a:latin typeface="Times New Roman" pitchFamily="18" charset="0"/>
                <a:ea typeface="標楷體" pitchFamily="65" charset="-120"/>
              </a:rPr>
              <a:t>(1872-1953)</a:t>
            </a:r>
          </a:p>
        </p:txBody>
      </p:sp>
    </p:spTree>
    <p:extLst>
      <p:ext uri="{BB962C8B-B14F-4D97-AF65-F5344CB8AC3E}">
        <p14:creationId xmlns:p14="http://schemas.microsoft.com/office/powerpoint/2010/main" xmlns="" val="991188769"/>
      </p:ext>
    </p:extLst>
  </p:cSld>
  <p:clrMapOvr>
    <a:masterClrMapping/>
  </p:clrMapOvr>
  <p:transition spd="slow">
    <p:wheel spokes="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188913"/>
            <a:ext cx="7019925" cy="1487487"/>
          </a:xfrm>
        </p:spPr>
        <p:txBody>
          <a:bodyPr/>
          <a:lstStyle/>
          <a:p>
            <a:pPr marL="182563" eaLnBrk="1" hangingPunct="1">
              <a:defRPr/>
            </a:pPr>
            <a:r>
              <a:rPr lang="en-US" altLang="zh-TW" sz="3600" b="1" dirty="0" smtClean="0">
                <a:solidFill>
                  <a:srgbClr val="FFFF00"/>
                </a:solidFill>
              </a:rPr>
              <a:t>Yusuf Ali</a:t>
            </a:r>
            <a:r>
              <a:rPr lang="en-US" altLang="zh-TW" sz="3600" b="1" dirty="0" smtClean="0">
                <a:solidFill>
                  <a:srgbClr val="FFFF00"/>
                </a:solidFill>
                <a:latin typeface="Arial"/>
                <a:ea typeface="標楷體" pitchFamily="65" charset="-120"/>
              </a:rPr>
              <a:t> 《</a:t>
            </a:r>
            <a:r>
              <a:rPr lang="en-US" altLang="zh-TW" sz="3600" b="1" i="0" dirty="0" err="1" smtClean="0">
                <a:solidFill>
                  <a:srgbClr val="FFFF00"/>
                </a:solidFill>
                <a:latin typeface="Arial"/>
                <a:ea typeface="標楷體" pitchFamily="65" charset="-120"/>
              </a:rPr>
              <a:t>古蘭經》英文譯註</a:t>
            </a:r>
            <a:endParaRPr lang="en-US" altLang="zh-TW" sz="3600" b="1" i="0" dirty="0" smtClean="0">
              <a:solidFill>
                <a:srgbClr val="FFFF00"/>
              </a:solidFill>
              <a:latin typeface="Times New Roman" pitchFamily="18" charset="0"/>
            </a:endParaRPr>
          </a:p>
        </p:txBody>
      </p:sp>
      <p:sp>
        <p:nvSpPr>
          <p:cNvPr id="38915" name="Rectangle 3"/>
          <p:cNvSpPr>
            <a:spLocks noGrp="1" noChangeArrowheads="1"/>
          </p:cNvSpPr>
          <p:nvPr>
            <p:ph type="body" idx="1"/>
          </p:nvPr>
        </p:nvSpPr>
        <p:spPr>
          <a:xfrm>
            <a:off x="538163" y="1752600"/>
            <a:ext cx="8066087" cy="4648200"/>
          </a:xfrm>
        </p:spPr>
        <p:txBody>
          <a:bodyPr/>
          <a:lstStyle/>
          <a:p>
            <a:pPr marL="0" indent="0" eaLnBrk="1" hangingPunct="1">
              <a:spcBef>
                <a:spcPct val="0"/>
              </a:spcBef>
              <a:buFont typeface="Monotype Sorts" pitchFamily="2" charset="2"/>
              <a:buNone/>
              <a:defRPr/>
            </a:pPr>
            <a:r>
              <a:rPr lang="en-US" altLang="zh-TW" dirty="0" smtClean="0"/>
              <a:t>註： 6114</a:t>
            </a:r>
          </a:p>
          <a:p>
            <a:pPr>
              <a:lnSpc>
                <a:spcPct val="150000"/>
              </a:lnSpc>
              <a:buFont typeface="Monotype Sorts" pitchFamily="2" charset="2"/>
              <a:buChar char="u"/>
              <a:defRPr/>
            </a:pPr>
            <a:r>
              <a:rPr lang="zh-TW" altLang="en-US" b="1" u="sng" dirty="0"/>
              <a:t>伊賴姆</a:t>
            </a:r>
            <a:r>
              <a:rPr lang="en-US" b="1" dirty="0" smtClean="0"/>
              <a:t>(</a:t>
            </a:r>
            <a:r>
              <a:rPr lang="en-US" b="1" i="1" dirty="0" err="1" smtClean="0"/>
              <a:t>Iram</a:t>
            </a:r>
            <a:r>
              <a:rPr lang="en-US" b="1" dirty="0" smtClean="0"/>
              <a:t>)</a:t>
            </a:r>
            <a:r>
              <a:rPr lang="zh-TW" altLang="en-US" b="1" dirty="0" smtClean="0"/>
              <a:t>似乎是</a:t>
            </a:r>
            <a:r>
              <a:rPr lang="zh-TW" altLang="en-US" b="1" u="sng" dirty="0" smtClean="0"/>
              <a:t>阿拉伯</a:t>
            </a:r>
            <a:r>
              <a:rPr lang="zh-TW" altLang="en-US" b="1" dirty="0" smtClean="0"/>
              <a:t>南部一座古都，以建有高大建築物自詡。一些評論家認為 </a:t>
            </a:r>
            <a:r>
              <a:rPr lang="en-US" b="1" i="1" dirty="0" err="1" smtClean="0"/>
              <a:t>Iram</a:t>
            </a:r>
            <a:r>
              <a:rPr lang="en-US" b="1" dirty="0" smtClean="0"/>
              <a:t> </a:t>
            </a:r>
            <a:r>
              <a:rPr lang="zh-TW" altLang="en-US" b="1" dirty="0" smtClean="0"/>
              <a:t>可能是以</a:t>
            </a:r>
            <a:r>
              <a:rPr lang="zh-TW" altLang="en-US" b="1" u="sng" dirty="0" smtClean="0"/>
              <a:t>阿德</a:t>
            </a:r>
            <a:r>
              <a:rPr lang="en-US" b="1" dirty="0" smtClean="0"/>
              <a:t>(</a:t>
            </a:r>
            <a:r>
              <a:rPr lang="en-US" b="1" i="1" dirty="0" smtClean="0"/>
              <a:t>Ad)</a:t>
            </a:r>
            <a:r>
              <a:rPr lang="zh-TW" altLang="en-US" b="1" dirty="0" smtClean="0"/>
              <a:t>一民族英雄而命名之地。若以此理解，下文應解作崇高的支柱；</a:t>
            </a:r>
            <a:r>
              <a:rPr lang="zh-TW" altLang="en-US" b="1" u="sng" dirty="0" smtClean="0"/>
              <a:t>阿德</a:t>
            </a:r>
            <a:r>
              <a:rPr lang="zh-TW" altLang="en-US" b="1" dirty="0" smtClean="0"/>
              <a:t>人是一個高大的民族。</a:t>
            </a:r>
            <a:endParaRPr lang="zh-TW" altLang="en-US" b="1" dirty="0"/>
          </a:p>
        </p:txBody>
      </p:sp>
      <p:pic>
        <p:nvPicPr>
          <p:cNvPr id="49156" name="Picture 4" descr="Yusuf_Ali00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19925" y="188913"/>
            <a:ext cx="1562100" cy="1587500"/>
          </a:xfrm>
          <a:prstGeom prst="rect">
            <a:avLst/>
          </a:prstGeom>
          <a:noFill/>
          <a:ln w="28575">
            <a:solidFill>
              <a:srgbClr val="FF9900"/>
            </a:solidFill>
            <a:miter lim="800000"/>
            <a:headEnd/>
            <a:tailEnd/>
          </a:ln>
          <a:extLst>
            <a:ext uri="{909E8E84-426E-40DD-AFC4-6F175D3DCCD1}">
              <a14:hiddenFill xmlns:a14="http://schemas.microsoft.com/office/drawing/2010/main" xmlns="">
                <a:solidFill>
                  <a:srgbClr val="FFFFFF"/>
                </a:solidFill>
              </a14:hiddenFill>
            </a:ext>
          </a:extLst>
        </p:spPr>
      </p:pic>
      <p:sp>
        <p:nvSpPr>
          <p:cNvPr id="49157" name="Text Box 5"/>
          <p:cNvSpPr txBox="1">
            <a:spLocks noChangeArrowheads="1"/>
          </p:cNvSpPr>
          <p:nvPr/>
        </p:nvSpPr>
        <p:spPr bwMode="auto">
          <a:xfrm>
            <a:off x="6542088" y="1844675"/>
            <a:ext cx="2601912"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lnSpc>
                <a:spcPct val="70000"/>
              </a:lnSpc>
              <a:spcBef>
                <a:spcPct val="20000"/>
              </a:spcBef>
            </a:pPr>
            <a:r>
              <a:rPr lang="en-US" altLang="zh-TW" sz="2000" b="1" i="1">
                <a:solidFill>
                  <a:srgbClr val="F6BF69"/>
                </a:solidFill>
                <a:latin typeface="Times New Roman" pitchFamily="18" charset="0"/>
                <a:ea typeface="標楷體" pitchFamily="65" charset="-120"/>
              </a:rPr>
              <a:t>Abdullah Yusuf Ali</a:t>
            </a:r>
          </a:p>
          <a:p>
            <a:pPr algn="ctr">
              <a:lnSpc>
                <a:spcPct val="70000"/>
              </a:lnSpc>
              <a:spcBef>
                <a:spcPct val="20000"/>
              </a:spcBef>
            </a:pPr>
            <a:r>
              <a:rPr lang="en-US" altLang="zh-TW" sz="2000" b="1">
                <a:solidFill>
                  <a:srgbClr val="F6BF69"/>
                </a:solidFill>
                <a:latin typeface="Times New Roman" pitchFamily="18" charset="0"/>
                <a:ea typeface="標楷體" pitchFamily="65" charset="-120"/>
              </a:rPr>
              <a:t>(1872-1953)</a:t>
            </a:r>
          </a:p>
        </p:txBody>
      </p:sp>
    </p:spTree>
    <p:extLst>
      <p:ext uri="{BB962C8B-B14F-4D97-AF65-F5344CB8AC3E}">
        <p14:creationId xmlns:p14="http://schemas.microsoft.com/office/powerpoint/2010/main" xmlns="" val="289523692"/>
      </p:ext>
    </p:extLst>
  </p:cSld>
  <p:clrMapOvr>
    <a:masterClrMapping/>
  </p:clrMapOvr>
  <p:transition spd="slow">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228600" y="1371600"/>
            <a:ext cx="6400800" cy="4953000"/>
          </a:xfrm>
        </p:spPr>
        <p:txBody>
          <a:bodyPr/>
          <a:lstStyle/>
          <a:p>
            <a:pPr eaLnBrk="1" hangingPunct="1">
              <a:lnSpc>
                <a:spcPct val="130000"/>
              </a:lnSpc>
              <a:buClr>
                <a:srgbClr val="FFFF00"/>
              </a:buClr>
              <a:buFont typeface="Wingdings" pitchFamily="2" charset="2"/>
              <a:buChar char="Ø"/>
            </a:pP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國家地理雜誌</a:t>
            </a:r>
            <a:r>
              <a:rPr lang="en-US" altLang="zh-TW" smtClean="0">
                <a:latin typeface="標楷體" pitchFamily="65" charset="-120"/>
                <a:ea typeface="標楷體" pitchFamily="65" charset="-120"/>
              </a:rPr>
              <a:t>》</a:t>
            </a:r>
            <a:r>
              <a:rPr lang="en-US" altLang="zh-TW" smtClean="0">
                <a:solidFill>
                  <a:srgbClr val="FFFFFF"/>
                </a:solidFill>
                <a:latin typeface="Times New Roman" pitchFamily="18" charset="0"/>
                <a:cs typeface="Times New Roman" pitchFamily="18" charset="0"/>
              </a:rPr>
              <a:t> </a:t>
            </a:r>
            <a:r>
              <a:rPr lang="en-US" altLang="zh-TW" smtClean="0">
                <a:solidFill>
                  <a:srgbClr val="FFFFFF"/>
                </a:solidFill>
                <a:latin typeface="標楷體" pitchFamily="65" charset="-120"/>
                <a:ea typeface="標楷體" pitchFamily="65" charset="-120"/>
              </a:rPr>
              <a:t>1978</a:t>
            </a:r>
            <a:r>
              <a:rPr lang="zh-TW" altLang="en-US" smtClean="0">
                <a:solidFill>
                  <a:srgbClr val="FFFFFF"/>
                </a:solidFill>
                <a:latin typeface="標楷體" pitchFamily="65" charset="-120"/>
                <a:ea typeface="標楷體" pitchFamily="65" charset="-120"/>
              </a:rPr>
              <a:t>年</a:t>
            </a:r>
            <a:r>
              <a:rPr lang="en-US" altLang="zh-TW" smtClean="0">
                <a:solidFill>
                  <a:srgbClr val="FFFFFF"/>
                </a:solidFill>
                <a:latin typeface="標楷體" pitchFamily="65" charset="-120"/>
                <a:ea typeface="標楷體" pitchFamily="65" charset="-120"/>
              </a:rPr>
              <a:t>12</a:t>
            </a:r>
            <a:r>
              <a:rPr lang="zh-TW" altLang="en-US" smtClean="0">
                <a:solidFill>
                  <a:srgbClr val="FFFFFF"/>
                </a:solidFill>
                <a:latin typeface="標楷體" pitchFamily="65" charset="-120"/>
                <a:ea typeface="標楷體" pitchFamily="65" charset="-120"/>
              </a:rPr>
              <a:t>月版報導敘利亞西北</a:t>
            </a:r>
            <a:r>
              <a:rPr lang="en-US" altLang="zh-TW" smtClean="0">
                <a:solidFill>
                  <a:srgbClr val="FFFFFF"/>
                </a:solidFill>
                <a:latin typeface="標楷體" pitchFamily="65" charset="-120"/>
                <a:ea typeface="標楷體" pitchFamily="65" charset="-120"/>
              </a:rPr>
              <a:t>1968</a:t>
            </a:r>
            <a:r>
              <a:rPr lang="zh-TW" altLang="en-US" smtClean="0">
                <a:solidFill>
                  <a:srgbClr val="FFFFFF"/>
                </a:solidFill>
                <a:latin typeface="標楷體" pitchFamily="65" charset="-120"/>
                <a:ea typeface="標楷體" pitchFamily="65" charset="-120"/>
              </a:rPr>
              <a:t>年發現埋於地下古城</a:t>
            </a:r>
            <a:r>
              <a:rPr lang="zh-TW" altLang="en-US" u="sng" smtClean="0">
                <a:latin typeface="標楷體" pitchFamily="65" charset="-120"/>
                <a:ea typeface="標楷體" pitchFamily="65" charset="-120"/>
              </a:rPr>
              <a:t>埃卜拉</a:t>
            </a:r>
            <a:r>
              <a:rPr lang="en-US" altLang="zh-TW" smtClean="0">
                <a:latin typeface="標楷體" pitchFamily="65" charset="-120"/>
                <a:ea typeface="標楷體" pitchFamily="65" charset="-120"/>
              </a:rPr>
              <a:t>(</a:t>
            </a:r>
            <a:r>
              <a:rPr lang="en-US" altLang="zh-CN" b="1" i="1" smtClean="0">
                <a:solidFill>
                  <a:srgbClr val="FFFFFF"/>
                </a:solidFill>
                <a:latin typeface="Times New Roman" pitchFamily="18" charset="0"/>
                <a:ea typeface="標楷體" pitchFamily="65" charset="-120"/>
              </a:rPr>
              <a:t>Ebla</a:t>
            </a:r>
            <a:r>
              <a:rPr lang="en-US" altLang="zh-CN" smtClean="0">
                <a:solidFill>
                  <a:srgbClr val="FFFFFF"/>
                </a:solidFill>
                <a:latin typeface="Times New Roman" pitchFamily="18" charset="0"/>
                <a:ea typeface="標楷體" pitchFamily="65" charset="-120"/>
              </a:rPr>
              <a:t>)</a:t>
            </a:r>
            <a:endParaRPr lang="en-US" altLang="zh-TW" sz="3600" smtClean="0">
              <a:latin typeface="標楷體" pitchFamily="65" charset="-120"/>
              <a:ea typeface="標楷體" pitchFamily="65" charset="-120"/>
            </a:endParaRPr>
          </a:p>
          <a:p>
            <a:pPr eaLnBrk="1" hangingPunct="1">
              <a:lnSpc>
                <a:spcPct val="130000"/>
              </a:lnSpc>
              <a:spcAft>
                <a:spcPct val="20000"/>
              </a:spcAft>
              <a:buClr>
                <a:srgbClr val="FFFF00"/>
              </a:buClr>
              <a:buFont typeface="Wingdings" pitchFamily="2" charset="2"/>
              <a:buChar char="Ø"/>
            </a:pPr>
            <a:r>
              <a:rPr lang="zh-TW" altLang="en-US" smtClean="0">
                <a:solidFill>
                  <a:srgbClr val="FFFFFF"/>
                </a:solidFill>
                <a:latin typeface="標楷體" pitchFamily="65" charset="-120"/>
                <a:ea typeface="標楷體" pitchFamily="65" charset="-120"/>
              </a:rPr>
              <a:t>該城於西元前廿三世紀時，曾與</a:t>
            </a:r>
            <a:r>
              <a:rPr lang="zh-TW" altLang="en-US" u="sng" smtClean="0">
                <a:solidFill>
                  <a:srgbClr val="FFFFFF"/>
                </a:solidFill>
                <a:latin typeface="標楷體" pitchFamily="65" charset="-120"/>
                <a:ea typeface="標楷體" pitchFamily="65" charset="-120"/>
              </a:rPr>
              <a:t>古埃及</a:t>
            </a:r>
            <a:r>
              <a:rPr lang="zh-TW" altLang="en-US" smtClean="0">
                <a:solidFill>
                  <a:srgbClr val="FFFFFF"/>
                </a:solidFill>
                <a:latin typeface="標楷體" pitchFamily="65" charset="-120"/>
                <a:ea typeface="標楷體" pitchFamily="65" charset="-120"/>
              </a:rPr>
              <a:t>和</a:t>
            </a:r>
            <a:r>
              <a:rPr lang="zh-TW" altLang="en-US" u="sng" smtClean="0">
                <a:solidFill>
                  <a:srgbClr val="FFFFFF"/>
                </a:solidFill>
                <a:latin typeface="標楷體" pitchFamily="65" charset="-120"/>
                <a:ea typeface="標楷體" pitchFamily="65" charset="-120"/>
              </a:rPr>
              <a:t>美索北達米亞</a:t>
            </a:r>
            <a:r>
              <a:rPr lang="zh-TW" altLang="en-US" smtClean="0">
                <a:solidFill>
                  <a:srgbClr val="FFFFFF"/>
                </a:solidFill>
                <a:latin typeface="標楷體" pitchFamily="65" charset="-120"/>
                <a:ea typeface="標楷體" pitchFamily="65" charset="-120"/>
              </a:rPr>
              <a:t>爭雄</a:t>
            </a:r>
            <a:endParaRPr lang="zh-TW" altLang="en-US" smtClean="0">
              <a:latin typeface="標楷體" pitchFamily="65" charset="-120"/>
              <a:ea typeface="標楷體" pitchFamily="65" charset="-120"/>
            </a:endParaRPr>
          </a:p>
          <a:p>
            <a:pPr eaLnBrk="1" hangingPunct="1">
              <a:lnSpc>
                <a:spcPct val="130000"/>
              </a:lnSpc>
              <a:spcAft>
                <a:spcPct val="20000"/>
              </a:spcAft>
              <a:buClr>
                <a:srgbClr val="FFFF00"/>
              </a:buClr>
              <a:buFont typeface="Wingdings" pitchFamily="2" charset="2"/>
              <a:buChar char="Ø"/>
            </a:pPr>
            <a:r>
              <a:rPr lang="zh-TW" altLang="en-US" smtClean="0">
                <a:solidFill>
                  <a:srgbClr val="FFFFFF"/>
                </a:solidFill>
                <a:latin typeface="標楷體" pitchFamily="65" charset="-120"/>
                <a:ea typeface="標楷體" pitchFamily="65" charset="-120"/>
              </a:rPr>
              <a:t>起出大量珍貴古物及泥板，刻著「最古」之閃語</a:t>
            </a:r>
            <a:r>
              <a:rPr lang="zh-CN" altLang="en-US" sz="3600" smtClean="0">
                <a:solidFill>
                  <a:srgbClr val="FFFFFF"/>
                </a:solidFill>
                <a:latin typeface="SimSun" pitchFamily="2" charset="-122"/>
                <a:ea typeface="SimSun" pitchFamily="2" charset="-122"/>
              </a:rPr>
              <a:t> </a:t>
            </a:r>
            <a:endParaRPr lang="zh-TW" altLang="en-US" sz="3600" smtClean="0">
              <a:solidFill>
                <a:srgbClr val="FFFFFF"/>
              </a:solidFill>
              <a:latin typeface="SimSun" pitchFamily="2" charset="-122"/>
              <a:ea typeface="SimSun" pitchFamily="2" charset="-122"/>
            </a:endParaRPr>
          </a:p>
        </p:txBody>
      </p:sp>
      <p:sp>
        <p:nvSpPr>
          <p:cNvPr id="89091" name="Rectangle 3"/>
          <p:cNvSpPr>
            <a:spLocks noGrp="1" noChangeArrowheads="1"/>
          </p:cNvSpPr>
          <p:nvPr>
            <p:ph type="title"/>
          </p:nvPr>
        </p:nvSpPr>
        <p:spPr>
          <a:xfrm>
            <a:off x="2438400" y="304800"/>
            <a:ext cx="3429000" cy="762000"/>
          </a:xfrm>
        </p:spPr>
        <p:txBody>
          <a:bodyPr/>
          <a:lstStyle/>
          <a:p>
            <a:pPr eaLnBrk="1" hangingPunct="1">
              <a:defRPr/>
            </a:pPr>
            <a:r>
              <a:rPr lang="zh-CN" altLang="en-US" sz="5400" b="1" smtClean="0">
                <a:solidFill>
                  <a:srgbClr val="FFFF00"/>
                </a:solidFill>
                <a:latin typeface="標楷體" pitchFamily="65" charset="-120"/>
                <a:ea typeface="標楷體" pitchFamily="65" charset="-120"/>
              </a:rPr>
              <a:t>谜城揭秘</a:t>
            </a:r>
            <a:endParaRPr lang="zh-TW" altLang="en-US" sz="5400" b="1" smtClean="0">
              <a:solidFill>
                <a:srgbClr val="FFFF00"/>
              </a:solidFill>
              <a:latin typeface="Times New Roman" pitchFamily="18" charset="0"/>
              <a:cs typeface="Times New Roman" pitchFamily="18" charset="0"/>
            </a:endParaRPr>
          </a:p>
        </p:txBody>
      </p:sp>
      <p:pic>
        <p:nvPicPr>
          <p:cNvPr id="50180" name="Picture 4" descr="National_Geo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 b="-2"/>
          <a:stretch/>
        </p:blipFill>
        <p:spPr bwMode="auto">
          <a:xfrm>
            <a:off x="6781800" y="457200"/>
            <a:ext cx="2009775"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Text Box 5"/>
          <p:cNvSpPr txBox="1">
            <a:spLocks noChangeArrowheads="1"/>
          </p:cNvSpPr>
          <p:nvPr/>
        </p:nvSpPr>
        <p:spPr bwMode="auto">
          <a:xfrm>
            <a:off x="6781800" y="35814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pPr>
            <a:r>
              <a:rPr lang="en-US" altLang="zh-TW" sz="1700">
                <a:solidFill>
                  <a:srgbClr val="FFFFFF"/>
                </a:solidFill>
                <a:latin typeface="標楷體" pitchFamily="65" charset="-120"/>
                <a:ea typeface="標楷體" pitchFamily="65" charset="-120"/>
              </a:rPr>
              <a:t>《</a:t>
            </a:r>
            <a:r>
              <a:rPr lang="zh-TW" altLang="en-US" sz="1700">
                <a:solidFill>
                  <a:srgbClr val="FFFFFF"/>
                </a:solidFill>
                <a:latin typeface="標楷體" pitchFamily="65" charset="-120"/>
                <a:ea typeface="標楷體" pitchFamily="65" charset="-120"/>
              </a:rPr>
              <a:t>國家地理雜誌</a:t>
            </a:r>
            <a:r>
              <a:rPr lang="en-US" altLang="zh-TW" sz="1700">
                <a:solidFill>
                  <a:srgbClr val="FFFFFF"/>
                </a:solidFill>
                <a:latin typeface="標楷體" pitchFamily="65" charset="-120"/>
                <a:ea typeface="標楷體" pitchFamily="65" charset="-120"/>
              </a:rPr>
              <a:t>》1978</a:t>
            </a:r>
            <a:r>
              <a:rPr lang="zh-TW" altLang="en-US" sz="1700">
                <a:solidFill>
                  <a:srgbClr val="FFFFFF"/>
                </a:solidFill>
                <a:latin typeface="標楷體" pitchFamily="65" charset="-120"/>
                <a:ea typeface="標楷體" pitchFamily="65" charset="-120"/>
              </a:rPr>
              <a:t>年</a:t>
            </a:r>
            <a:r>
              <a:rPr lang="en-US" altLang="zh-TW" sz="1700">
                <a:solidFill>
                  <a:srgbClr val="FFFFFF"/>
                </a:solidFill>
                <a:latin typeface="標楷體" pitchFamily="65" charset="-120"/>
                <a:ea typeface="標楷體" pitchFamily="65" charset="-120"/>
              </a:rPr>
              <a:t>12</a:t>
            </a:r>
            <a:r>
              <a:rPr lang="zh-TW" altLang="en-US" sz="1700">
                <a:solidFill>
                  <a:srgbClr val="FFFFFF"/>
                </a:solidFill>
                <a:latin typeface="標楷體" pitchFamily="65" charset="-120"/>
                <a:ea typeface="標楷體" pitchFamily="65" charset="-120"/>
              </a:rPr>
              <a:t>月版</a:t>
            </a:r>
          </a:p>
        </p:txBody>
      </p:sp>
    </p:spTree>
    <p:extLst>
      <p:ext uri="{BB962C8B-B14F-4D97-AF65-F5344CB8AC3E}">
        <p14:creationId xmlns:p14="http://schemas.microsoft.com/office/powerpoint/2010/main" xmlns="" val="24960920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962">
                                            <p:txEl>
                                              <p:pRg st="1" end="1"/>
                                            </p:txEl>
                                          </p:spTgt>
                                        </p:tgtEl>
                                        <p:attrNameLst>
                                          <p:attrName>style.visibility</p:attrName>
                                        </p:attrNameLst>
                                      </p:cBhvr>
                                      <p:to>
                                        <p:strVal val="visible"/>
                                      </p:to>
                                    </p:set>
                                    <p:animEffect transition="in" filter="dissolve">
                                      <p:cBhvr>
                                        <p:cTn id="7" dur="500"/>
                                        <p:tgtEl>
                                          <p:spTgt spid="4096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962">
                                            <p:txEl>
                                              <p:pRg st="2" end="2"/>
                                            </p:txEl>
                                          </p:spTgt>
                                        </p:tgtEl>
                                        <p:attrNameLst>
                                          <p:attrName>style.visibility</p:attrName>
                                        </p:attrNameLst>
                                      </p:cBhvr>
                                      <p:to>
                                        <p:strVal val="visible"/>
                                      </p:to>
                                    </p:set>
                                    <p:animEffect transition="in" filter="dissolve">
                                      <p:cBhvr>
                                        <p:cTn id="12" dur="500"/>
                                        <p:tgtEl>
                                          <p:spTgt spid="409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76200"/>
            <a:ext cx="735012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1664794835"/>
      </p:ext>
    </p:extLst>
  </p:cSld>
  <p:clrMapOvr>
    <a:masterClrMapping/>
  </p:clrMapOvr>
  <p:transition spd="slow">
    <p:wheel spokes="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608" y="1340768"/>
            <a:ext cx="6368008" cy="3528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809414855"/>
      </p:ext>
    </p:extLst>
  </p:cSld>
  <p:clrMapOvr>
    <a:masterClrMapping/>
  </p:clrMapOvr>
  <p:transition spd="slow">
    <p:wheel spokes="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63788" y="0"/>
            <a:ext cx="435927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3660900822"/>
      </p:ext>
    </p:extLst>
  </p:cSld>
  <p:clrMapOvr>
    <a:masterClrMapping/>
  </p:clrMapOvr>
  <p:transition spd="slow">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31800" y="1072356"/>
            <a:ext cx="8280400" cy="4713288"/>
          </a:xfrm>
        </p:spPr>
        <p:txBody>
          <a:bodyPr>
            <a:normAutofit lnSpcReduction="10000"/>
          </a:bodyPr>
          <a:lstStyle/>
          <a:p>
            <a:pPr>
              <a:lnSpc>
                <a:spcPct val="120000"/>
              </a:lnSpc>
              <a:spcAft>
                <a:spcPct val="20000"/>
              </a:spcAft>
              <a:buClr>
                <a:schemeClr val="hlink"/>
              </a:buClr>
              <a:buFont typeface="Monotype Sorts" pitchFamily="2" charset="2"/>
              <a:buChar char="u"/>
              <a:defRPr/>
            </a:pPr>
            <a:r>
              <a:rPr lang="zh-TW" altLang="en-US"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西元</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六、七世紀時，</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處于兩大强國</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與</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之間</a:t>
            </a:r>
          </a:p>
          <a:p>
            <a:pPr>
              <a:lnSpc>
                <a:spcPct val="120000"/>
              </a:lnSpc>
              <a:spcAft>
                <a:spcPct val="20000"/>
              </a:spcAft>
              <a:buClr>
                <a:schemeClr val="hlink"/>
              </a:buClr>
              <a:buFont typeface="Monotype Sorts" pitchFamily="2" charset="2"/>
              <a:buChar char="u"/>
              <a:defRPr/>
            </a:pP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當時，</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附近的</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約旦</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叙利亞</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巴勒斯坦</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一帶均爲</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所佔領</a:t>
            </a:r>
            <a:endPar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a:p>
            <a:pPr>
              <a:lnSpc>
                <a:spcPct val="120000"/>
              </a:lnSpc>
              <a:spcAft>
                <a:spcPct val="20000"/>
              </a:spcAft>
              <a:buClr>
                <a:schemeClr val="hlink"/>
              </a:buClr>
              <a:buFont typeface="Monotype Sorts" pitchFamily="2" charset="2"/>
              <a:buChar char="u"/>
              <a:defRPr/>
            </a:pPr>
            <a:r>
              <a:rPr lang="en-US" altLang="zh-TW" b="1" dirty="0" smtClean="0">
                <a:solidFill>
                  <a:srgbClr val="000099"/>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615</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年，以上土地，全被</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所奪</a:t>
            </a:r>
          </a:p>
          <a:p>
            <a:pPr>
              <a:lnSpc>
                <a:spcPct val="120000"/>
              </a:lnSpc>
              <a:spcAft>
                <a:spcPct val="20000"/>
              </a:spcAft>
              <a:buClr>
                <a:schemeClr val="hlink"/>
              </a:buClr>
              <a:buFont typeface="Monotype Sorts" pitchFamily="2" charset="2"/>
              <a:buChar char="u"/>
              <a:defRPr/>
            </a:pP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同年，</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麥加</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穆斯林被欺壓，部份逃往</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阿比西尼亞</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暫避；</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穆聖</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接啓示</a:t>
            </a:r>
            <a:r>
              <a:rPr lang="en-US" altLang="zh-TW"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古蘭經 </a:t>
            </a:r>
            <a:r>
              <a:rPr lang="en-US" altLang="zh-TW" b="1" dirty="0" smtClean="0">
                <a:solidFill>
                  <a:srgbClr val="000099"/>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30:2</a:t>
            </a:r>
            <a:r>
              <a:rPr lang="en-US" altLang="zh-TW"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-6)</a:t>
            </a:r>
          </a:p>
        </p:txBody>
      </p:sp>
    </p:spTree>
    <p:extLst>
      <p:ext uri="{BB962C8B-B14F-4D97-AF65-F5344CB8AC3E}">
        <p14:creationId xmlns:p14="http://schemas.microsoft.com/office/powerpoint/2010/main" xmlns="" val="32789617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dissolve">
                                      <p:cBhvr>
                                        <p:cTn id="7" dur="500"/>
                                        <p:tgtEl>
                                          <p:spTgt spid="53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3251">
                                            <p:txEl>
                                              <p:pRg st="2" end="2"/>
                                            </p:txEl>
                                          </p:spTgt>
                                        </p:tgtEl>
                                        <p:attrNameLst>
                                          <p:attrName>style.visibility</p:attrName>
                                        </p:attrNameLst>
                                      </p:cBhvr>
                                      <p:to>
                                        <p:strVal val="visible"/>
                                      </p:to>
                                    </p:set>
                                    <p:animEffect transition="in" filter="dissolve">
                                      <p:cBhvr>
                                        <p:cTn id="12" dur="500"/>
                                        <p:tgtEl>
                                          <p:spTgt spid="532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3251">
                                            <p:txEl>
                                              <p:pRg st="3" end="3"/>
                                            </p:txEl>
                                          </p:spTgt>
                                        </p:tgtEl>
                                        <p:attrNameLst>
                                          <p:attrName>style.visibility</p:attrName>
                                        </p:attrNameLst>
                                      </p:cBhvr>
                                      <p:to>
                                        <p:strVal val="visible"/>
                                      </p:to>
                                    </p:set>
                                    <p:animEffect transition="in" filter="dissolve">
                                      <p:cBhvr>
                                        <p:cTn id="17" dur="500"/>
                                        <p:tgtEl>
                                          <p:spTgt spid="532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051050" y="5638800"/>
            <a:ext cx="5761038" cy="1143000"/>
          </a:xfrm>
        </p:spPr>
        <p:txBody>
          <a:bodyPr/>
          <a:lstStyle/>
          <a:p>
            <a:pPr eaLnBrk="1" hangingPunct="1">
              <a:lnSpc>
                <a:spcPct val="130000"/>
              </a:lnSpc>
              <a:defRPr/>
            </a:pPr>
            <a:r>
              <a:rPr lang="en-US" altLang="zh-TW" sz="2800" i="0" dirty="0" smtClean="0">
                <a:solidFill>
                  <a:schemeClr val="tx1"/>
                </a:solidFill>
                <a:latin typeface="標楷體" pitchFamily="65" charset="-120"/>
                <a:ea typeface="標楷體" pitchFamily="65" charset="-120"/>
              </a:rPr>
              <a:t>4,500</a:t>
            </a:r>
            <a:r>
              <a:rPr lang="zh-TW" altLang="en-US" sz="2800" i="0" dirty="0" smtClean="0">
                <a:solidFill>
                  <a:schemeClr val="tx1"/>
                </a:solidFill>
                <a:latin typeface="標楷體" pitchFamily="65" charset="-120"/>
                <a:ea typeface="標楷體" pitchFamily="65" charset="-120"/>
              </a:rPr>
              <a:t>年前之泥板，於</a:t>
            </a:r>
            <a:r>
              <a:rPr lang="zh-TW" altLang="en-US" sz="2800" i="0" u="sng" dirty="0" smtClean="0">
                <a:solidFill>
                  <a:schemeClr val="tx1"/>
                </a:solidFill>
                <a:latin typeface="標楷體" pitchFamily="65" charset="-120"/>
                <a:ea typeface="標楷體" pitchFamily="65" charset="-120"/>
              </a:rPr>
              <a:t>敘利亞</a:t>
            </a:r>
            <a:r>
              <a:rPr lang="zh-TW" altLang="en-US" sz="2800" i="0" dirty="0" smtClean="0">
                <a:solidFill>
                  <a:schemeClr val="tx1"/>
                </a:solidFill>
                <a:latin typeface="標楷體" pitchFamily="65" charset="-120"/>
                <a:ea typeface="標楷體" pitchFamily="65" charset="-120"/>
              </a:rPr>
              <a:t>西北部起出，記載皇宮裡工人的薪金。</a:t>
            </a:r>
            <a:br>
              <a:rPr lang="zh-TW" altLang="en-US" sz="2800" i="0" dirty="0" smtClean="0">
                <a:solidFill>
                  <a:schemeClr val="tx1"/>
                </a:solidFill>
                <a:latin typeface="標楷體" pitchFamily="65" charset="-120"/>
                <a:ea typeface="標楷體" pitchFamily="65" charset="-120"/>
              </a:rPr>
            </a:br>
            <a:endParaRPr lang="zh-TW" altLang="en-US" sz="2800" i="0" dirty="0" smtClean="0">
              <a:solidFill>
                <a:schemeClr val="tx1"/>
              </a:solidFill>
              <a:latin typeface="標楷體" pitchFamily="65" charset="-120"/>
              <a:ea typeface="標楷體" pitchFamily="65" charset="-120"/>
            </a:endParaRPr>
          </a:p>
        </p:txBody>
      </p:sp>
      <p:pic>
        <p:nvPicPr>
          <p:cNvPr id="54275" name="Picture 3"/>
          <p:cNvPicPr>
            <a:picLocks noGrp="1" noChangeArrowheads="1"/>
          </p:cNvPicPr>
          <p:nvPr>
            <p:ph idx="1"/>
          </p:nvPr>
        </p:nvPicPr>
        <p:blipFill>
          <a:blip r:embed="rId3" cstate="print">
            <a:extLst>
              <a:ext uri="{BEBA8EAE-BF5A-486C-A8C5-ECC9F3942E4B}">
                <a14:imgProps xmlns:a14="http://schemas.microsoft.com/office/drawing/2010/main" xmlns="">
                  <a14:imgLayer r:embed="rId4">
                    <a14:imgEffect>
                      <a14:backgroundRemoval t="929" b="98452" l="1105" r="98619">
                        <a14:foregroundMark x1="15193" y1="8359" x2="15193" y2="8359"/>
                        <a14:foregroundMark x1="71823" y1="10526" x2="71823" y2="10526"/>
                        <a14:foregroundMark x1="55249" y1="6192" x2="55249" y2="6192"/>
                        <a14:foregroundMark x1="14088" y1="89474" x2="14088" y2="89474"/>
                        <a14:foregroundMark x1="82320" y1="93808" x2="82320" y2="93808"/>
                        <a14:foregroundMark x1="91713" y1="82663" x2="91713" y2="82663"/>
                        <a14:foregroundMark x1="93923" y1="41176" x2="93923" y2="41176"/>
                        <a14:foregroundMark x1="6354" y1="46749" x2="6354" y2="46749"/>
                        <a14:foregroundMark x1="25414" y1="6811" x2="25414" y2="6811"/>
                        <a14:backgroundMark x1="4420" y1="5263" x2="4420" y2="5263"/>
                        <a14:backgroundMark x1="92818" y1="5263" x2="92818" y2="5263"/>
                        <a14:backgroundMark x1="97238" y1="90402" x2="97238" y2="90402"/>
                        <a14:backgroundMark x1="97790" y1="67802" x2="97790" y2="67802"/>
                        <a14:backgroundMark x1="3591" y1="89164" x2="3591" y2="89164"/>
                        <a14:backgroundMark x1="8011" y1="96285" x2="8011" y2="96285"/>
                        <a14:backgroundMark x1="91989" y1="95975" x2="91989" y2="95975"/>
                        <a14:backgroundMark x1="96685" y1="83282" x2="96685" y2="83282"/>
                        <a14:backgroundMark x1="98066" y1="15789" x2="98066" y2="15789"/>
                        <a14:backgroundMark x1="1657" y1="30031" x2="1657" y2="30031"/>
                        <a14:backgroundMark x1="3039" y1="12693" x2="3039" y2="12693"/>
                      </a14:backgroundRemoval>
                    </a14:imgEffect>
                  </a14:imgLayer>
                </a14:imgProps>
              </a:ext>
              <a:ext uri="{28A0092B-C50C-407E-A947-70E740481C1C}">
                <a14:useLocalDpi xmlns:a14="http://schemas.microsoft.com/office/drawing/2010/main" xmlns="" val="0"/>
              </a:ext>
            </a:extLst>
          </a:blip>
          <a:srcRect/>
          <a:stretch>
            <a:fillRect/>
          </a:stretch>
        </p:blipFill>
        <p:spPr>
          <a:xfrm>
            <a:off x="2267744" y="836712"/>
            <a:ext cx="5019650" cy="4205064"/>
          </a:xfrm>
        </p:spPr>
      </p:pic>
    </p:spTree>
    <p:extLst>
      <p:ext uri="{BB962C8B-B14F-4D97-AF65-F5344CB8AC3E}">
        <p14:creationId xmlns:p14="http://schemas.microsoft.com/office/powerpoint/2010/main" xmlns="" val="2437362943"/>
      </p:ext>
    </p:extLst>
  </p:cSld>
  <p:clrMapOvr>
    <a:masterClrMapping/>
  </p:clrMapOvr>
  <p:transition spd="slow">
    <p:wheel spokes="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0"/>
            <a:ext cx="722312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214720751"/>
      </p:ext>
    </p:extLst>
  </p:cSld>
  <p:clrMapOvr>
    <a:masterClrMapping/>
  </p:clrMapOvr>
  <p:transition spd="slow">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defRPr/>
            </a:pPr>
            <a:r>
              <a:rPr lang="zh-TW" altLang="en-US" sz="5400" b="1" smtClean="0">
                <a:solidFill>
                  <a:srgbClr val="FFFF00"/>
                </a:solidFill>
                <a:latin typeface="標楷體" pitchFamily="65" charset="-120"/>
                <a:ea typeface="標楷體" pitchFamily="65" charset="-120"/>
              </a:rPr>
              <a:t>謎城揭秘</a:t>
            </a:r>
          </a:p>
        </p:txBody>
      </p:sp>
      <p:sp>
        <p:nvSpPr>
          <p:cNvPr id="56323" name="Rectangle 3"/>
          <p:cNvSpPr>
            <a:spLocks noGrp="1" noChangeArrowheads="1"/>
          </p:cNvSpPr>
          <p:nvPr>
            <p:ph type="body" idx="1"/>
          </p:nvPr>
        </p:nvSpPr>
        <p:spPr/>
        <p:txBody>
          <a:bodyPr/>
          <a:lstStyle/>
          <a:p>
            <a:pPr eaLnBrk="1" hangingPunct="1">
              <a:lnSpc>
                <a:spcPct val="120000"/>
              </a:lnSpc>
              <a:spcAft>
                <a:spcPct val="30000"/>
              </a:spcAft>
              <a:buClr>
                <a:srgbClr val="FFFF00"/>
              </a:buClr>
            </a:pPr>
            <a:r>
              <a:rPr lang="zh-TW" altLang="en-US" sz="3600" smtClean="0">
                <a:latin typeface="標楷體" pitchFamily="65" charset="-120"/>
                <a:ea typeface="標楷體" pitchFamily="65" charset="-120"/>
              </a:rPr>
              <a:t>記載超過</a:t>
            </a:r>
            <a:r>
              <a:rPr lang="en-US" altLang="zh-TW" sz="3600" smtClean="0">
                <a:latin typeface="標楷體" pitchFamily="65" charset="-120"/>
                <a:ea typeface="標楷體" pitchFamily="65" charset="-120"/>
              </a:rPr>
              <a:t>5,000</a:t>
            </a:r>
            <a:r>
              <a:rPr lang="zh-TW" altLang="en-US" sz="3600" smtClean="0">
                <a:latin typeface="標楷體" pitchFamily="65" charset="-120"/>
                <a:ea typeface="標楷體" pitchFamily="65" charset="-120"/>
              </a:rPr>
              <a:t>地名，故當年應是貿易中心</a:t>
            </a:r>
          </a:p>
          <a:p>
            <a:pPr eaLnBrk="1" hangingPunct="1">
              <a:lnSpc>
                <a:spcPct val="120000"/>
              </a:lnSpc>
              <a:spcAft>
                <a:spcPct val="30000"/>
              </a:spcAft>
              <a:buClr>
                <a:srgbClr val="FFFF00"/>
              </a:buClr>
            </a:pPr>
            <a:r>
              <a:rPr lang="zh-TW" altLang="en-US" sz="3600" smtClean="0">
                <a:latin typeface="標楷體" pitchFamily="65" charset="-120"/>
                <a:ea typeface="標楷體" pitchFamily="65" charset="-120"/>
              </a:rPr>
              <a:t>約於公元前</a:t>
            </a:r>
            <a:r>
              <a:rPr lang="en-US" altLang="zh-TW" sz="3600" smtClean="0">
                <a:latin typeface="標楷體" pitchFamily="65" charset="-120"/>
                <a:ea typeface="標楷體" pitchFamily="65" charset="-120"/>
              </a:rPr>
              <a:t>1,800</a:t>
            </a:r>
            <a:r>
              <a:rPr lang="zh-TW" altLang="en-US" sz="3600" smtClean="0">
                <a:latin typeface="標楷體" pitchFamily="65" charset="-120"/>
                <a:ea typeface="標楷體" pitchFamily="65" charset="-120"/>
              </a:rPr>
              <a:t>末落，於</a:t>
            </a:r>
            <a:r>
              <a:rPr lang="en-US" altLang="zh-TW" sz="3600" smtClean="0">
                <a:latin typeface="標楷體" pitchFamily="65" charset="-120"/>
                <a:ea typeface="標楷體" pitchFamily="65" charset="-120"/>
              </a:rPr>
              <a:t>200</a:t>
            </a:r>
            <a:r>
              <a:rPr lang="zh-TW" altLang="en-US" sz="3600" smtClean="0">
                <a:latin typeface="標楷體" pitchFamily="65" charset="-120"/>
                <a:ea typeface="標楷體" pitchFamily="65" charset="-120"/>
              </a:rPr>
              <a:t>年後 湮沒於歷史</a:t>
            </a:r>
          </a:p>
        </p:txBody>
      </p:sp>
    </p:spTree>
    <p:extLst>
      <p:ext uri="{BB962C8B-B14F-4D97-AF65-F5344CB8AC3E}">
        <p14:creationId xmlns:p14="http://schemas.microsoft.com/office/powerpoint/2010/main" xmlns="" val="1536271358"/>
      </p:ext>
    </p:extLst>
  </p:cSld>
  <p:clrMapOvr>
    <a:masterClrMapping/>
  </p:clrMapOvr>
  <p:transition spd="slow">
    <p:wheel spokes="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4724400"/>
            <a:ext cx="7772400" cy="838200"/>
          </a:xfrm>
        </p:spPr>
        <p:txBody>
          <a:bodyPr/>
          <a:lstStyle/>
          <a:p>
            <a:pPr eaLnBrk="1" hangingPunct="1">
              <a:defRPr/>
            </a:pPr>
            <a:r>
              <a:rPr lang="en-US" altLang="zh-TW" smtClean="0">
                <a:solidFill>
                  <a:srgbClr val="FFFF00"/>
                </a:solidFill>
              </a:rPr>
              <a:t>National Geographic    </a:t>
            </a:r>
            <a:r>
              <a:rPr lang="en-US" altLang="zh-TW" sz="3600" smtClean="0">
                <a:solidFill>
                  <a:srgbClr val="FFFF00"/>
                </a:solidFill>
              </a:rPr>
              <a:t>Dec.,1978</a:t>
            </a:r>
          </a:p>
        </p:txBody>
      </p:sp>
      <p:sp>
        <p:nvSpPr>
          <p:cNvPr id="57347" name="Rectangle 3"/>
          <p:cNvSpPr>
            <a:spLocks noGrp="1" noChangeArrowheads="1"/>
          </p:cNvSpPr>
          <p:nvPr>
            <p:ph type="body" idx="1"/>
          </p:nvPr>
        </p:nvSpPr>
        <p:spPr>
          <a:xfrm>
            <a:off x="914400" y="990600"/>
            <a:ext cx="7772400" cy="4114800"/>
          </a:xfrm>
        </p:spPr>
        <p:txBody>
          <a:bodyPr/>
          <a:lstStyle/>
          <a:p>
            <a:pPr marL="0" indent="0" eaLnBrk="1" hangingPunct="1">
              <a:buFont typeface="Monotype Sorts"/>
              <a:buNone/>
            </a:pPr>
            <a:r>
              <a:rPr lang="en-US" altLang="zh-TW" sz="4400" smtClean="0">
                <a:latin typeface="Times New Roman" pitchFamily="18" charset="0"/>
              </a:rPr>
              <a:t>More than five thousand geographic names appear on the tablets. .....Also included is </a:t>
            </a:r>
            <a:r>
              <a:rPr lang="en-US" altLang="zh-TW" sz="4400" b="1" i="1" smtClean="0">
                <a:solidFill>
                  <a:schemeClr val="hlink"/>
                </a:solidFill>
                <a:latin typeface="Times New Roman" pitchFamily="18" charset="0"/>
              </a:rPr>
              <a:t>Iram</a:t>
            </a:r>
            <a:r>
              <a:rPr lang="en-US" altLang="zh-TW" sz="4400" smtClean="0">
                <a:latin typeface="Times New Roman" pitchFamily="18" charset="0"/>
              </a:rPr>
              <a:t>, an obscure city referred to in </a:t>
            </a:r>
            <a:r>
              <a:rPr lang="en-US" altLang="zh-TW" sz="4400" b="1" i="1" smtClean="0">
                <a:latin typeface="Times New Roman" pitchFamily="18" charset="0"/>
              </a:rPr>
              <a:t>Surah 89 of the Koran</a:t>
            </a:r>
            <a:r>
              <a:rPr lang="en-US" altLang="zh-TW" sz="4400" smtClean="0">
                <a:latin typeface="Times New Roman" pitchFamily="18" charset="0"/>
              </a:rPr>
              <a:t>. ...</a:t>
            </a:r>
          </a:p>
        </p:txBody>
      </p:sp>
    </p:spTree>
    <p:extLst>
      <p:ext uri="{BB962C8B-B14F-4D97-AF65-F5344CB8AC3E}">
        <p14:creationId xmlns:p14="http://schemas.microsoft.com/office/powerpoint/2010/main" xmlns="" val="3083273270"/>
      </p:ext>
    </p:extLst>
  </p:cSld>
  <p:clrMapOvr>
    <a:masterClrMapping/>
  </p:clrMapOvr>
  <p:transition spd="slow" advClick="0">
    <p:wheel spokes="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827088" y="5013325"/>
            <a:ext cx="7772400" cy="838200"/>
          </a:xfrm>
        </p:spPr>
        <p:txBody>
          <a:bodyPr/>
          <a:lstStyle/>
          <a:p>
            <a:pPr eaLnBrk="1" hangingPunct="1">
              <a:defRPr/>
            </a:pPr>
            <a:r>
              <a:rPr lang="en-US" altLang="zh-TW" i="0" dirty="0" smtClean="0">
                <a:solidFill>
                  <a:srgbClr val="FFFF00"/>
                </a:solidFill>
              </a:rPr>
              <a:t>(《國家地理雜誌》</a:t>
            </a:r>
            <a:r>
              <a:rPr lang="en-US" altLang="zh-TW" sz="3600" dirty="0" smtClean="0">
                <a:solidFill>
                  <a:srgbClr val="FFFF00"/>
                </a:solidFill>
              </a:rPr>
              <a:t>1978年12月   </a:t>
            </a:r>
            <a:r>
              <a:rPr lang="en-US" altLang="zh-TW" sz="3600" i="0" dirty="0" smtClean="0">
                <a:solidFill>
                  <a:srgbClr val="FFFF00"/>
                </a:solidFill>
              </a:rPr>
              <a:t>)</a:t>
            </a:r>
            <a:endParaRPr lang="en-US" altLang="zh-TW" sz="3600" dirty="0" smtClean="0">
              <a:solidFill>
                <a:srgbClr val="FFFF00"/>
              </a:solidFill>
            </a:endParaRPr>
          </a:p>
        </p:txBody>
      </p:sp>
      <p:sp>
        <p:nvSpPr>
          <p:cNvPr id="58371" name="Rectangle 3"/>
          <p:cNvSpPr>
            <a:spLocks noGrp="1" noChangeArrowheads="1"/>
          </p:cNvSpPr>
          <p:nvPr>
            <p:ph type="body" idx="1"/>
          </p:nvPr>
        </p:nvSpPr>
        <p:spPr>
          <a:xfrm>
            <a:off x="395288" y="476250"/>
            <a:ext cx="7705725" cy="4176713"/>
          </a:xfrm>
        </p:spPr>
        <p:txBody>
          <a:bodyPr/>
          <a:lstStyle/>
          <a:p>
            <a:pPr marL="538163" indent="-538163" eaLnBrk="1" hangingPunct="1">
              <a:lnSpc>
                <a:spcPct val="200000"/>
              </a:lnSpc>
              <a:buFont typeface="Monotype Sorts"/>
              <a:buNone/>
            </a:pPr>
            <a:r>
              <a:rPr lang="en-US" altLang="zh-TW" sz="4000" smtClean="0">
                <a:latin typeface="Times New Roman" pitchFamily="18" charset="0"/>
              </a:rPr>
              <a:t>「</a:t>
            </a:r>
            <a:r>
              <a:rPr lang="en-US" altLang="zh-TW" sz="4000" b="1" smtClean="0">
                <a:latin typeface="Times New Roman" pitchFamily="18" charset="0"/>
              </a:rPr>
              <a:t>泥版刻有超過5,000個地名，…..其中包括《古蘭經》</a:t>
            </a:r>
            <a:r>
              <a:rPr lang="zh-HK" altLang="en-US" sz="4000" b="1" smtClean="0">
                <a:latin typeface="Times New Roman" pitchFamily="18" charset="0"/>
              </a:rPr>
              <a:t>第</a:t>
            </a:r>
            <a:r>
              <a:rPr lang="en-US" altLang="zh-TW" sz="4000" b="1" smtClean="0">
                <a:latin typeface="Times New Roman" pitchFamily="18" charset="0"/>
              </a:rPr>
              <a:t>89章提及一個</a:t>
            </a:r>
            <a:r>
              <a:rPr lang="zh-HK" altLang="en-US" sz="4000" b="1" smtClean="0">
                <a:latin typeface="Times New Roman" pitchFamily="18" charset="0"/>
              </a:rPr>
              <a:t>未</a:t>
            </a:r>
            <a:r>
              <a:rPr lang="en-US" altLang="zh-TW" sz="4000" b="1" smtClean="0">
                <a:latin typeface="Times New Roman" pitchFamily="18" charset="0"/>
              </a:rPr>
              <a:t>明</a:t>
            </a:r>
            <a:r>
              <a:rPr lang="zh-HK" altLang="en-US" sz="4000" b="1" smtClean="0">
                <a:latin typeface="Times New Roman" pitchFamily="18" charset="0"/>
              </a:rPr>
              <a:t>之</a:t>
            </a:r>
            <a:r>
              <a:rPr lang="en-US" altLang="zh-TW" sz="4000" b="1" smtClean="0">
                <a:latin typeface="Times New Roman" pitchFamily="18" charset="0"/>
              </a:rPr>
              <a:t>城市叫</a:t>
            </a:r>
            <a:r>
              <a:rPr lang="en-US" altLang="zh-TW" sz="4000" b="1" i="1" smtClean="0">
                <a:solidFill>
                  <a:schemeClr val="hlink"/>
                </a:solidFill>
                <a:latin typeface="Times New Roman" pitchFamily="18" charset="0"/>
              </a:rPr>
              <a:t>Iram</a:t>
            </a:r>
            <a:r>
              <a:rPr lang="en-US" altLang="zh-TW" sz="4000" smtClean="0">
                <a:latin typeface="Times New Roman" pitchFamily="18" charset="0"/>
              </a:rPr>
              <a:t> </a:t>
            </a:r>
            <a:r>
              <a:rPr lang="en-US" altLang="zh-TW" sz="4000" b="1" smtClean="0">
                <a:latin typeface="Times New Roman" pitchFamily="18" charset="0"/>
              </a:rPr>
              <a:t>的. ...」</a:t>
            </a:r>
          </a:p>
        </p:txBody>
      </p:sp>
      <p:pic>
        <p:nvPicPr>
          <p:cNvPr id="58372"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086600" y="601980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5" descr="www">
            <a:hlinkClick r:id="" action="ppaction://hlinkshowjump?jump=nextslide" highlightClick="1"/>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924800" y="6096000"/>
            <a:ext cx="8318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62395855"/>
      </p:ext>
    </p:extLst>
  </p:cSld>
  <p:clrMapOvr>
    <a:masterClrMapping/>
  </p:clrMapOvr>
  <p:transition spd="slow" advClick="0">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5788" y="1741488"/>
            <a:ext cx="8413750" cy="115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179" name="Rectangle 3"/>
          <p:cNvSpPr>
            <a:spLocks noGrp="1" noChangeArrowheads="1"/>
          </p:cNvSpPr>
          <p:nvPr>
            <p:ph type="body" idx="1"/>
          </p:nvPr>
        </p:nvSpPr>
        <p:spPr>
          <a:xfrm>
            <a:off x="611188" y="3121025"/>
            <a:ext cx="7772400" cy="2233613"/>
          </a:xfrm>
        </p:spPr>
        <p:txBody>
          <a:bodyPr>
            <a:normAutofit lnSpcReduction="10000"/>
          </a:bodyPr>
          <a:lstStyle/>
          <a:p>
            <a:pPr marL="363538" indent="-363538">
              <a:lnSpc>
                <a:spcPct val="110000"/>
              </a:lnSpc>
              <a:buNone/>
              <a:defRPr/>
            </a:pP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羅馬</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人</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已敗北於最近</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的地方。他們既敗之後，將獲勝利于</a:t>
            </a:r>
            <a:r>
              <a:rPr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數</a:t>
            </a:r>
            <a:r>
              <a:rPr lang="en-US" altLang="zh-TW"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年之間。以前和以後，凡事歸真主主持。在那日，信道的人將要歡喜 。」</a:t>
            </a:r>
            <a:endPar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 name="文字方塊 1"/>
          <p:cNvSpPr txBox="1"/>
          <p:nvPr/>
        </p:nvSpPr>
        <p:spPr>
          <a:xfrm>
            <a:off x="4716463" y="5589588"/>
            <a:ext cx="4176712" cy="461962"/>
          </a:xfrm>
          <a:prstGeom prst="rect">
            <a:avLst/>
          </a:prstGeom>
          <a:noFill/>
        </p:spPr>
        <p:txBody>
          <a:bodyPr>
            <a:spAutoFit/>
          </a:bodyPr>
          <a:lstStyle/>
          <a:p>
            <a:pPr fontAlgn="auto">
              <a:spcBef>
                <a:spcPts val="0"/>
              </a:spcBef>
              <a:spcAft>
                <a:spcPts val="0"/>
              </a:spcAft>
              <a:defRPr/>
            </a:pPr>
            <a:r>
              <a:rPr kumimoji="0" lang="en-US" altLang="zh-HK" sz="2400" dirty="0">
                <a:solidFill>
                  <a:srgbClr val="0033CC"/>
                </a:solidFill>
                <a:latin typeface="Arial" charset="0"/>
                <a:ea typeface="新細明體"/>
              </a:rPr>
              <a:t>[*</a:t>
            </a:r>
            <a:r>
              <a:rPr kumimoji="0" lang="en-US" altLang="zh-HK" sz="2400" dirty="0">
                <a:solidFill>
                  <a:srgbClr val="FF0000"/>
                </a:solidFill>
                <a:latin typeface="Arial" charset="0"/>
                <a:ea typeface="新細明體"/>
              </a:rPr>
              <a:t>         </a:t>
            </a:r>
            <a:r>
              <a:rPr kumimoji="0" lang="en-US" altLang="zh-HK" sz="2400" b="1" dirty="0">
                <a:solidFill>
                  <a:srgbClr val="0033CC"/>
                </a:solidFill>
                <a:effectLst>
                  <a:outerShdw blurRad="38100" dist="38100" dir="2700000" algn="tl">
                    <a:srgbClr val="000000">
                      <a:alpha val="43137"/>
                    </a:srgbClr>
                  </a:outerShdw>
                </a:effectLst>
                <a:latin typeface="Arial" charset="0"/>
                <a:ea typeface="新細明體"/>
              </a:rPr>
              <a:t>(</a:t>
            </a:r>
            <a:r>
              <a:rPr kumimoji="0" lang="en-US" altLang="zh-HK" sz="2400" b="1" i="1" dirty="0" err="1">
                <a:solidFill>
                  <a:srgbClr val="0033CC"/>
                </a:solidFill>
                <a:effectLst>
                  <a:outerShdw blurRad="38100" dist="38100" dir="2700000" algn="tl">
                    <a:srgbClr val="000000">
                      <a:alpha val="43137"/>
                    </a:srgbClr>
                  </a:outerShdw>
                </a:effectLst>
                <a:latin typeface="Arial" charset="0"/>
                <a:ea typeface="新細明體"/>
              </a:rPr>
              <a:t>bid`i</a:t>
            </a:r>
            <a:r>
              <a:rPr kumimoji="0" lang="en-US" altLang="zh-HK" sz="2400" b="1" dirty="0">
                <a:solidFill>
                  <a:srgbClr val="0033CC"/>
                </a:solidFill>
                <a:effectLst>
                  <a:outerShdw blurRad="38100" dist="38100" dir="2700000" algn="tl">
                    <a:srgbClr val="000000">
                      <a:alpha val="43137"/>
                    </a:srgbClr>
                  </a:outerShdw>
                </a:effectLst>
                <a:latin typeface="Arial" charset="0"/>
                <a:ea typeface="新細明體"/>
              </a:rPr>
              <a:t>) </a:t>
            </a:r>
            <a:r>
              <a:rPr kumimoji="0" lang="zh-HK" altLang="en-US" sz="2400" dirty="0" smtClean="0">
                <a:solidFill>
                  <a:srgbClr val="0033CC"/>
                </a:solidFill>
                <a:latin typeface="Arial" charset="0"/>
                <a:ea typeface="新細明體"/>
              </a:rPr>
              <a:t>：</a:t>
            </a:r>
            <a:r>
              <a:rPr kumimoji="0" lang="zh-HK" altLang="en-US" sz="2000" b="1" dirty="0" smtClean="0">
                <a:solidFill>
                  <a:srgbClr val="0033CC"/>
                </a:solidFill>
                <a:effectLst>
                  <a:outerShdw blurRad="38100" dist="38100" dir="2700000" algn="tl">
                    <a:srgbClr val="000000">
                      <a:alpha val="43137"/>
                    </a:srgbClr>
                  </a:outerShdw>
                </a:effectLst>
                <a:latin typeface="Arial" charset="0"/>
                <a:ea typeface="新細明體"/>
              </a:rPr>
              <a:t>不過拾</a:t>
            </a:r>
            <a:r>
              <a:rPr kumimoji="0" lang="en-US" altLang="zh-HK" sz="2400" dirty="0" smtClean="0">
                <a:solidFill>
                  <a:srgbClr val="0033CC"/>
                </a:solidFill>
                <a:latin typeface="Arial" charset="0"/>
                <a:ea typeface="新細明體"/>
              </a:rPr>
              <a:t>]</a:t>
            </a:r>
            <a:endParaRPr kumimoji="0" lang="zh-HK" altLang="en-US" sz="2400" dirty="0">
              <a:solidFill>
                <a:srgbClr val="0033CC"/>
              </a:solidFill>
              <a:latin typeface="Arial" charset="0"/>
              <a:ea typeface="新細明體"/>
            </a:endParaRPr>
          </a:p>
        </p:txBody>
      </p:sp>
      <p:pic>
        <p:nvPicPr>
          <p:cNvPr id="10246" name="Picture 2" descr="http://www.everyayah.com/data/images_png/30_3.pn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950" y="908050"/>
            <a:ext cx="7027863"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4" descr="http://www.everyayah.com/data/images_png/30_2.png">
            <a:hlinkClick r:id="rId6"/>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772275" y="908050"/>
            <a:ext cx="2346325"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5697538" y="5013325"/>
            <a:ext cx="2647950" cy="498475"/>
          </a:xfrm>
          <a:prstGeom prst="rect">
            <a:avLst/>
          </a:prstGeom>
        </p:spPr>
        <p:txBody>
          <a:bodyPr wrap="none">
            <a:spAutoFit/>
          </a:bodyPr>
          <a:lstStyle/>
          <a:p>
            <a:pPr fontAlgn="auto">
              <a:lnSpc>
                <a:spcPct val="110000"/>
              </a:lnSpc>
              <a:spcBef>
                <a:spcPts val="0"/>
              </a:spcBef>
              <a:spcAft>
                <a:spcPts val="0"/>
              </a:spcAft>
              <a:defRPr/>
            </a:pP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古蘭經 </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30</a:t>
            </a:r>
            <a:r>
              <a:rPr kumimoji="0" lang="zh-TW" altLang="en-US"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2-4)</a:t>
            </a:r>
          </a:p>
        </p:txBody>
      </p:sp>
      <p:sp>
        <p:nvSpPr>
          <p:cNvPr id="6" name="圓角矩形 5"/>
          <p:cNvSpPr/>
          <p:nvPr/>
        </p:nvSpPr>
        <p:spPr>
          <a:xfrm>
            <a:off x="8045450" y="2001838"/>
            <a:ext cx="568325" cy="877887"/>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HK" altLang="en-US">
              <a:solidFill>
                <a:srgbClr val="FFFFFF"/>
              </a:solidFill>
            </a:endParaRPr>
          </a:p>
        </p:txBody>
      </p:sp>
      <p:sp>
        <p:nvSpPr>
          <p:cNvPr id="13" name="圓角矩形 12"/>
          <p:cNvSpPr/>
          <p:nvPr/>
        </p:nvSpPr>
        <p:spPr>
          <a:xfrm>
            <a:off x="7092950" y="2057400"/>
            <a:ext cx="935038" cy="82232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HK" altLang="en-US">
              <a:solidFill>
                <a:srgbClr val="FFFFFF"/>
              </a:solidFill>
            </a:endParaRPr>
          </a:p>
        </p:txBody>
      </p:sp>
      <p:sp>
        <p:nvSpPr>
          <p:cNvPr id="8" name="文字方塊 7"/>
          <p:cNvSpPr txBox="1"/>
          <p:nvPr/>
        </p:nvSpPr>
        <p:spPr>
          <a:xfrm>
            <a:off x="7932738" y="2876550"/>
            <a:ext cx="792162" cy="400050"/>
          </a:xfrm>
          <a:prstGeom prst="rect">
            <a:avLst/>
          </a:prstGeom>
          <a:noFill/>
        </p:spPr>
        <p:txBody>
          <a:bodyPr>
            <a:spAutoFit/>
          </a:bodyPr>
          <a:lstStyle/>
          <a:p>
            <a:pPr algn="ctr" fontAlgn="auto">
              <a:spcBef>
                <a:spcPts val="0"/>
              </a:spcBef>
              <a:spcAft>
                <a:spcPts val="0"/>
              </a:spcAft>
              <a:defRPr/>
            </a:pPr>
            <a:r>
              <a:rPr kumimoji="0" lang="zh-HK"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數</a:t>
            </a:r>
            <a:endParaRPr kumimoji="0" lang="zh-HK" altLang="en-US" sz="2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9" name="文字方塊 8"/>
          <p:cNvSpPr txBox="1"/>
          <p:nvPr/>
        </p:nvSpPr>
        <p:spPr>
          <a:xfrm>
            <a:off x="7224713" y="2832100"/>
            <a:ext cx="647700" cy="400050"/>
          </a:xfrm>
          <a:prstGeom prst="rect">
            <a:avLst/>
          </a:prstGeom>
          <a:noFill/>
        </p:spPr>
        <p:txBody>
          <a:bodyPr>
            <a:spAutoFit/>
          </a:bodyPr>
          <a:lstStyle/>
          <a:p>
            <a:pPr algn="ctr" fontAlgn="auto">
              <a:spcBef>
                <a:spcPts val="0"/>
              </a:spcBef>
              <a:spcAft>
                <a:spcPts val="0"/>
              </a:spcAft>
              <a:defRPr/>
            </a:pPr>
            <a:r>
              <a:rPr kumimoji="0" lang="zh-HK" altLang="en-US" sz="2000" b="1" dirty="0">
                <a:solidFill>
                  <a:srgbClr val="0070C0"/>
                </a:solidFill>
                <a:effectLst>
                  <a:outerShdw blurRad="38100" dist="38100" dir="2700000" algn="tl">
                    <a:srgbClr val="000000">
                      <a:alpha val="43137"/>
                    </a:srgbClr>
                  </a:outerShdw>
                </a:effectLst>
                <a:latin typeface="標楷體" pitchFamily="65" charset="-120"/>
                <a:ea typeface="標楷體" pitchFamily="65" charset="-120"/>
              </a:rPr>
              <a:t>年</a:t>
            </a:r>
          </a:p>
        </p:txBody>
      </p:sp>
      <p:pic>
        <p:nvPicPr>
          <p:cNvPr id="10253" name="Picture 1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7950" y="1952625"/>
            <a:ext cx="1008063"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 Box 4"/>
          <p:cNvSpPr txBox="1">
            <a:spLocks noChangeArrowheads="1"/>
          </p:cNvSpPr>
          <p:nvPr/>
        </p:nvSpPr>
        <p:spPr bwMode="auto">
          <a:xfrm>
            <a:off x="107950" y="6165850"/>
            <a:ext cx="90360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zh-TW" altLang="en-US" sz="2200" dirty="0" smtClean="0">
                <a:solidFill>
                  <a:srgbClr val="0033CC"/>
                </a:solidFill>
                <a:latin typeface="Times New Roman" pitchFamily="18" charset="0"/>
                <a:ea typeface="標楷體" pitchFamily="65" charset="-120"/>
              </a:rPr>
              <a:t>參考：</a:t>
            </a:r>
            <a:r>
              <a:rPr lang="en-US" altLang="zh-TW" sz="2200" dirty="0" err="1" smtClean="0">
                <a:solidFill>
                  <a:srgbClr val="0033CC"/>
                </a:solidFill>
                <a:latin typeface="Times New Roman" pitchFamily="18" charset="0"/>
                <a:ea typeface="標楷體" pitchFamily="65" charset="-120"/>
              </a:rPr>
              <a:t>Maududi</a:t>
            </a:r>
            <a:r>
              <a:rPr lang="en-US" altLang="zh-TW" sz="2200" dirty="0" smtClean="0">
                <a:solidFill>
                  <a:srgbClr val="0033CC"/>
                </a:solidFill>
                <a:latin typeface="Times New Roman" pitchFamily="18" charset="0"/>
                <a:ea typeface="標楷體" pitchFamily="65" charset="-120"/>
              </a:rPr>
              <a:t> </a:t>
            </a:r>
            <a:r>
              <a:rPr lang="en-US" altLang="zh-TW" sz="2200" dirty="0">
                <a:solidFill>
                  <a:srgbClr val="0033CC"/>
                </a:solidFill>
                <a:latin typeface="Times New Roman" pitchFamily="18" charset="0"/>
                <a:ea typeface="標楷體" pitchFamily="65" charset="-120"/>
              </a:rPr>
              <a:t>A.A. </a:t>
            </a:r>
            <a:r>
              <a:rPr lang="en-US" altLang="zh-TW" sz="2200" i="1" dirty="0">
                <a:solidFill>
                  <a:srgbClr val="0033CC"/>
                </a:solidFill>
                <a:latin typeface="Times New Roman" pitchFamily="18" charset="0"/>
                <a:ea typeface="標楷體" pitchFamily="65" charset="-120"/>
              </a:rPr>
              <a:t>The meaning of the Qur’an. </a:t>
            </a:r>
            <a:r>
              <a:rPr lang="en-US" altLang="zh-TW" sz="1400" i="1" dirty="0">
                <a:solidFill>
                  <a:srgbClr val="0033CC"/>
                </a:solidFill>
                <a:latin typeface="Times New Roman" pitchFamily="18" charset="0"/>
                <a:ea typeface="標楷體" pitchFamily="65" charset="-120"/>
              </a:rPr>
              <a:t>http://goo.gl/tZ5VI</a:t>
            </a:r>
            <a:r>
              <a:rPr lang="en-US" altLang="zh-TW" sz="2200" i="1" dirty="0">
                <a:solidFill>
                  <a:srgbClr val="0033CC"/>
                </a:solidFill>
                <a:latin typeface="Times New Roman" pitchFamily="18" charset="0"/>
                <a:ea typeface="標楷體" pitchFamily="65" charset="-120"/>
              </a:rPr>
              <a:t> </a:t>
            </a:r>
            <a:r>
              <a:rPr lang="en-US" altLang="zh-TW" sz="1200" i="1" dirty="0">
                <a:solidFill>
                  <a:srgbClr val="0033CC"/>
                </a:solidFill>
                <a:latin typeface="Times New Roman" pitchFamily="18" charset="0"/>
                <a:ea typeface="標楷體" pitchFamily="65" charset="-120"/>
              </a:rPr>
              <a:t>(sighted on 2013.01.27)</a:t>
            </a:r>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084825" y="5085184"/>
            <a:ext cx="622300" cy="115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文字方塊 2"/>
          <p:cNvSpPr txBox="1"/>
          <p:nvPr/>
        </p:nvSpPr>
        <p:spPr>
          <a:xfrm>
            <a:off x="2627784" y="170992"/>
            <a:ext cx="3888432" cy="707886"/>
          </a:xfrm>
          <a:prstGeom prst="rect">
            <a:avLst/>
          </a:prstGeom>
          <a:noFill/>
        </p:spPr>
        <p:txBody>
          <a:bodyPr wrap="square" rtlCol="0">
            <a:spAutoFit/>
          </a:bodyPr>
          <a:lstStyle/>
          <a:p>
            <a:pPr algn="ctr" fontAlgn="auto">
              <a:spcBef>
                <a:spcPts val="0"/>
              </a:spcBef>
              <a:spcAft>
                <a:spcPts val="0"/>
              </a:spcAft>
            </a:pPr>
            <a:r>
              <a:rPr kumimoji="0" lang="zh-HK" altLang="en-US" sz="4000" b="1" dirty="0">
                <a:solidFill>
                  <a:prstClr val="black"/>
                </a:solidFill>
                <a:effectLst>
                  <a:outerShdw blurRad="38100" dist="38100" dir="2700000" algn="tl">
                    <a:srgbClr val="000000">
                      <a:alpha val="43137"/>
                    </a:srgbClr>
                  </a:outerShdw>
                </a:effectLst>
                <a:latin typeface="標楷體" pitchFamily="65" charset="-120"/>
                <a:ea typeface="標楷體" pitchFamily="65" charset="-120"/>
              </a:rPr>
              <a:t>古蘭經羅馬章</a:t>
            </a:r>
            <a:endParaRPr kumimoji="0" lang="zh-HK" altLang="en-US" sz="4000" dirty="0">
              <a:solidFill>
                <a:prstClr val="black"/>
              </a:solidFill>
              <a:latin typeface="Calibri"/>
              <a:ea typeface="新細明體"/>
            </a:endParaRPr>
          </a:p>
        </p:txBody>
      </p:sp>
    </p:spTree>
    <p:extLst>
      <p:ext uri="{BB962C8B-B14F-4D97-AF65-F5344CB8AC3E}">
        <p14:creationId xmlns:p14="http://schemas.microsoft.com/office/powerpoint/2010/main" xmlns="" val="14839322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dissolve">
                                      <p:cBhvr>
                                        <p:cTn id="13" dur="500"/>
                                        <p:tgtEl>
                                          <p:spTgt spid="2">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dissolve">
                                      <p:cBhvr>
                                        <p:cTn id="16" dur="500"/>
                                        <p:tgtEl>
                                          <p:spTgt spid="20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dissolve">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739775" y="1268760"/>
            <a:ext cx="7772400" cy="1532111"/>
          </a:xfrm>
        </p:spPr>
        <p:txBody>
          <a:bodyPr/>
          <a:lstStyle/>
          <a:p>
            <a:pPr marL="363538" indent="-363538">
              <a:lnSpc>
                <a:spcPct val="110000"/>
              </a:lnSpc>
              <a:buNone/>
              <a:defRPr/>
            </a:pP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「這</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是由於真主</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的援助，他援助他所意欲者。他確是萬能的，確是至慈的。 」</a:t>
            </a:r>
            <a:endPar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 name="矩形 4"/>
          <p:cNvSpPr/>
          <p:nvPr/>
        </p:nvSpPr>
        <p:spPr>
          <a:xfrm>
            <a:off x="6228184" y="2420888"/>
            <a:ext cx="2339102" cy="498598"/>
          </a:xfrm>
          <a:prstGeom prst="rect">
            <a:avLst/>
          </a:prstGeom>
        </p:spPr>
        <p:txBody>
          <a:bodyPr wrap="none">
            <a:spAutoFit/>
          </a:bodyPr>
          <a:lstStyle/>
          <a:p>
            <a:pPr fontAlgn="auto">
              <a:lnSpc>
                <a:spcPct val="110000"/>
              </a:lnSpc>
              <a:spcBef>
                <a:spcPts val="0"/>
              </a:spcBef>
              <a:spcAft>
                <a:spcPts val="0"/>
              </a:spcAft>
              <a:defRPr/>
            </a:pP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古蘭經 </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30</a:t>
            </a:r>
            <a:r>
              <a:rPr kumimoji="0" lang="zh-TW" altLang="en-US"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5)</a:t>
            </a:r>
          </a:p>
        </p:txBody>
      </p:sp>
      <p:sp>
        <p:nvSpPr>
          <p:cNvPr id="17" name="Text Box 4"/>
          <p:cNvSpPr txBox="1">
            <a:spLocks noChangeArrowheads="1"/>
          </p:cNvSpPr>
          <p:nvPr/>
        </p:nvSpPr>
        <p:spPr bwMode="auto">
          <a:xfrm>
            <a:off x="107950" y="6165850"/>
            <a:ext cx="90360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Bef>
                <a:spcPct val="50000"/>
              </a:spcBef>
              <a:spcAft>
                <a:spcPts val="0"/>
              </a:spcAft>
            </a:pPr>
            <a:r>
              <a:rPr lang="zh-TW" altLang="en-US" sz="2200" dirty="0" smtClean="0">
                <a:solidFill>
                  <a:srgbClr val="0033CC"/>
                </a:solidFill>
                <a:latin typeface="Times New Roman" pitchFamily="18" charset="0"/>
                <a:ea typeface="標楷體" pitchFamily="65" charset="-120"/>
              </a:rPr>
              <a:t>參考：</a:t>
            </a:r>
            <a:r>
              <a:rPr lang="en-US" altLang="zh-TW" sz="2200" dirty="0" err="1" smtClean="0">
                <a:solidFill>
                  <a:srgbClr val="0033CC"/>
                </a:solidFill>
                <a:latin typeface="Times New Roman" pitchFamily="18" charset="0"/>
                <a:ea typeface="標楷體" pitchFamily="65" charset="-120"/>
              </a:rPr>
              <a:t>Maududi</a:t>
            </a:r>
            <a:r>
              <a:rPr lang="en-US" altLang="zh-TW" sz="2200" dirty="0" smtClean="0">
                <a:solidFill>
                  <a:srgbClr val="0033CC"/>
                </a:solidFill>
                <a:latin typeface="Times New Roman" pitchFamily="18" charset="0"/>
                <a:ea typeface="標楷體" pitchFamily="65" charset="-120"/>
              </a:rPr>
              <a:t> </a:t>
            </a:r>
            <a:r>
              <a:rPr lang="en-US" altLang="zh-TW" sz="2200" dirty="0">
                <a:solidFill>
                  <a:srgbClr val="0033CC"/>
                </a:solidFill>
                <a:latin typeface="Times New Roman" pitchFamily="18" charset="0"/>
                <a:ea typeface="標楷體" pitchFamily="65" charset="-120"/>
              </a:rPr>
              <a:t>A.A. </a:t>
            </a:r>
            <a:r>
              <a:rPr lang="en-US" altLang="zh-TW" sz="2200" i="1" dirty="0">
                <a:solidFill>
                  <a:srgbClr val="0033CC"/>
                </a:solidFill>
                <a:latin typeface="Times New Roman" pitchFamily="18" charset="0"/>
                <a:ea typeface="標楷體" pitchFamily="65" charset="-120"/>
              </a:rPr>
              <a:t>The meaning of the Qur’an. </a:t>
            </a:r>
            <a:r>
              <a:rPr lang="en-US" altLang="zh-TW" sz="1400" i="1" dirty="0">
                <a:solidFill>
                  <a:srgbClr val="0033CC"/>
                </a:solidFill>
                <a:latin typeface="Times New Roman" pitchFamily="18" charset="0"/>
                <a:ea typeface="標楷體" pitchFamily="65" charset="-120"/>
              </a:rPr>
              <a:t>http://goo.gl/tZ5VI</a:t>
            </a:r>
            <a:r>
              <a:rPr lang="en-US" altLang="zh-TW" sz="2200" i="1" dirty="0">
                <a:solidFill>
                  <a:srgbClr val="0033CC"/>
                </a:solidFill>
                <a:latin typeface="Times New Roman" pitchFamily="18" charset="0"/>
                <a:ea typeface="標楷體" pitchFamily="65" charset="-120"/>
              </a:rPr>
              <a:t> </a:t>
            </a:r>
            <a:r>
              <a:rPr lang="en-US" altLang="zh-TW" sz="1200" i="1" dirty="0">
                <a:solidFill>
                  <a:srgbClr val="0033CC"/>
                </a:solidFill>
                <a:latin typeface="Times New Roman" pitchFamily="18" charset="0"/>
                <a:ea typeface="標楷體" pitchFamily="65" charset="-120"/>
              </a:rPr>
              <a:t>(sighted on 2013.01.27)</a:t>
            </a:r>
          </a:p>
        </p:txBody>
      </p:sp>
      <p:pic>
        <p:nvPicPr>
          <p:cNvPr id="3074" name="Picture 2" descr="http://www.everyayah.com/data/images_png/30_5.pn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544" y="116632"/>
            <a:ext cx="8494986" cy="129614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344" y="2803525"/>
            <a:ext cx="9229726" cy="1255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2532" y="3861048"/>
            <a:ext cx="8261350" cy="160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矩形 8"/>
          <p:cNvSpPr/>
          <p:nvPr/>
        </p:nvSpPr>
        <p:spPr>
          <a:xfrm>
            <a:off x="6380584" y="4699873"/>
            <a:ext cx="2339102" cy="498598"/>
          </a:xfrm>
          <a:prstGeom prst="rect">
            <a:avLst/>
          </a:prstGeom>
        </p:spPr>
        <p:txBody>
          <a:bodyPr wrap="none">
            <a:spAutoFit/>
          </a:bodyPr>
          <a:lstStyle/>
          <a:p>
            <a:pPr fontAlgn="auto">
              <a:lnSpc>
                <a:spcPct val="110000"/>
              </a:lnSpc>
              <a:spcBef>
                <a:spcPts val="0"/>
              </a:spcBef>
              <a:spcAft>
                <a:spcPts val="0"/>
              </a:spcAft>
              <a:defRPr/>
            </a:pP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古蘭經 </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30</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6)</a:t>
            </a:r>
            <a:endParaRPr kumimoji="0" lang="en-US" altLang="zh-TW" sz="2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xmlns="" val="22762850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par>
                                <p:cTn id="8" presetID="9"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dissolve">
                                      <p:cBhvr>
                                        <p:cTn id="10" dur="500"/>
                                        <p:tgtEl>
                                          <p:spTgt spid="307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dissolv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pic>
        <p:nvPicPr>
          <p:cNvPr id="2" name="Byzamtium2.mp4">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907704" y="1657945"/>
            <a:ext cx="5580812" cy="3427239"/>
          </a:xfrm>
          <a:prstGeom prst="rect">
            <a:avLst/>
          </a:prstGeom>
        </p:spPr>
      </p:pic>
      <p:sp>
        <p:nvSpPr>
          <p:cNvPr id="3" name="文字方塊 2"/>
          <p:cNvSpPr txBox="1"/>
          <p:nvPr/>
        </p:nvSpPr>
        <p:spPr>
          <a:xfrm>
            <a:off x="161764" y="114145"/>
            <a:ext cx="8820472" cy="707886"/>
          </a:xfrm>
          <a:prstGeom prst="rect">
            <a:avLst/>
          </a:prstGeom>
          <a:noFill/>
        </p:spPr>
        <p:txBody>
          <a:bodyPr wrap="square" rtlCol="0">
            <a:spAutoFit/>
          </a:bodyPr>
          <a:lstStyle/>
          <a:p>
            <a:pPr fontAlgn="auto">
              <a:spcBef>
                <a:spcPts val="0"/>
              </a:spcBef>
              <a:spcAft>
                <a:spcPts val="0"/>
              </a:spcAft>
            </a:pPr>
            <a:r>
              <a:rPr kumimoji="0" lang="zh-HK" altLang="en-US" sz="4000" b="1" dirty="0" smtClean="0">
                <a:solidFill>
                  <a:srgbClr val="000000"/>
                </a:solidFill>
                <a:effectLst>
                  <a:outerShdw blurRad="38100" dist="38100" dir="2700000" algn="tl">
                    <a:srgbClr val="000000">
                      <a:alpha val="43137"/>
                    </a:srgbClr>
                  </a:outerShdw>
                </a:effectLst>
                <a:latin typeface="標楷體" pitchFamily="65" charset="-120"/>
                <a:ea typeface="標楷體" pitchFamily="65" charset="-120"/>
              </a:rPr>
              <a:t>古蘭經羅馬章啟示後，羅馬仍節節敗退</a:t>
            </a:r>
            <a:endParaRPr kumimoji="0" lang="zh-HK" altLang="en-US" sz="4000" b="1" dirty="0">
              <a:solidFill>
                <a:srgbClr val="000000"/>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xmlns="" val="11468174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450056" y="1412776"/>
            <a:ext cx="8243887" cy="761256"/>
          </a:xfrm>
        </p:spPr>
        <p:txBody>
          <a:bodyPr>
            <a:normAutofit/>
          </a:bodyPr>
          <a:lstStyle/>
          <a:p>
            <a:pPr>
              <a:lnSpc>
                <a:spcPct val="120000"/>
              </a:lnSpc>
              <a:spcBef>
                <a:spcPts val="800"/>
              </a:spcBef>
              <a:spcAft>
                <a:spcPts val="800"/>
              </a:spcAft>
              <a:buClr>
                <a:srgbClr val="FFFF00"/>
              </a:buClr>
              <a:buFont typeface="Monotype Sorts" pitchFamily="2" charset="2"/>
              <a:buChar char="u"/>
              <a:defRPr/>
            </a:pP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往後數年，</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仍節節敗退</a:t>
            </a:r>
          </a:p>
        </p:txBody>
      </p:sp>
      <p:sp>
        <p:nvSpPr>
          <p:cNvPr id="5" name="Rectangle 2"/>
          <p:cNvSpPr>
            <a:spLocks noGrp="1" noChangeArrowheads="1"/>
          </p:cNvSpPr>
          <p:nvPr>
            <p:ph type="title"/>
          </p:nvPr>
        </p:nvSpPr>
        <p:spPr>
          <a:xfrm>
            <a:off x="755650" y="188913"/>
            <a:ext cx="7734300" cy="895350"/>
          </a:xfrm>
        </p:spPr>
        <p:txBody>
          <a:bodyPr/>
          <a:lstStyle/>
          <a:p>
            <a:pPr algn="ctr" eaLnBrk="1" hangingPunct="1">
              <a:defRPr/>
            </a:pPr>
            <a:r>
              <a:rPr lang="zh-TW" altLang="en-US" sz="5200" b="1" dirty="0" smtClean="0">
                <a:solidFill>
                  <a:srgbClr val="663300"/>
                </a:solidFill>
                <a:latin typeface="標楷體" pitchFamily="65" charset="-120"/>
                <a:ea typeface="標楷體" pitchFamily="65" charset="-120"/>
              </a:rPr>
              <a:t>預言羅馬人反敗爲勝</a:t>
            </a:r>
          </a:p>
        </p:txBody>
      </p:sp>
      <p:sp>
        <p:nvSpPr>
          <p:cNvPr id="2" name="文字方塊 1"/>
          <p:cNvSpPr txBox="1"/>
          <p:nvPr/>
        </p:nvSpPr>
        <p:spPr>
          <a:xfrm>
            <a:off x="395536" y="2420888"/>
            <a:ext cx="8640960" cy="1348061"/>
          </a:xfrm>
          <a:prstGeom prst="rect">
            <a:avLst/>
          </a:prstGeom>
          <a:noFill/>
        </p:spPr>
        <p:txBody>
          <a:bodyPr wrap="square" rtlCol="0">
            <a:spAutoFit/>
          </a:bodyPr>
          <a:lstStyle/>
          <a:p>
            <a:pPr marL="457200" indent="-457200" fontAlgn="auto">
              <a:lnSpc>
                <a:spcPct val="120000"/>
              </a:lnSpc>
              <a:spcBef>
                <a:spcPts val="800"/>
              </a:spcBef>
              <a:spcAft>
                <a:spcPts val="800"/>
              </a:spcAft>
              <a:buClr>
                <a:srgbClr val="FFFF00"/>
              </a:buClr>
              <a:buFont typeface="Wingdings" pitchFamily="2" charset="2"/>
              <a:buChar char="u"/>
              <a:defRPr/>
            </a:pP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麥加</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人</a:t>
            </a: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奧比</a:t>
            </a:r>
            <a:r>
              <a:rPr kumimoji="0" lang="en-US" altLang="zh-TW"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en-US" altLang="zh-HK" sz="3400" b="1" i="1" dirty="0" err="1">
                <a:solidFill>
                  <a:srgbClr val="0033CC"/>
                </a:solidFill>
                <a:effectLst>
                  <a:outerShdw blurRad="38100" dist="38100" dir="2700000" algn="tl">
                    <a:srgbClr val="000000">
                      <a:alpha val="43137"/>
                    </a:srgbClr>
                  </a:outerShdw>
                </a:effectLst>
                <a:latin typeface="Times New Roman" pitchFamily="18" charset="0"/>
                <a:ea typeface="新細明體"/>
                <a:cs typeface="Times New Roman" pitchFamily="18" charset="0"/>
              </a:rPr>
              <a:t>Ubayy</a:t>
            </a:r>
            <a:r>
              <a:rPr kumimoji="0" lang="en-US" altLang="zh-HK" sz="3400" b="1" i="1" dirty="0">
                <a:solidFill>
                  <a:srgbClr val="0033CC"/>
                </a:solidFill>
                <a:effectLst>
                  <a:outerShdw blurRad="38100" dist="38100" dir="2700000" algn="tl">
                    <a:srgbClr val="000000">
                      <a:alpha val="43137"/>
                    </a:srgbClr>
                  </a:outerShdw>
                </a:effectLst>
                <a:latin typeface="Times New Roman" pitchFamily="18" charset="0"/>
                <a:ea typeface="新細明體"/>
                <a:cs typeface="Times New Roman" pitchFamily="18" charset="0"/>
              </a:rPr>
              <a:t> bin </a:t>
            </a:r>
            <a:r>
              <a:rPr kumimoji="0" lang="en-US" altLang="zh-HK" sz="3400" b="1" i="1" dirty="0" err="1">
                <a:solidFill>
                  <a:srgbClr val="0033CC"/>
                </a:solidFill>
                <a:effectLst>
                  <a:outerShdw blurRad="38100" dist="38100" dir="2700000" algn="tl">
                    <a:srgbClr val="000000">
                      <a:alpha val="43137"/>
                    </a:srgbClr>
                  </a:outerShdw>
                </a:effectLst>
                <a:latin typeface="Times New Roman" pitchFamily="18" charset="0"/>
                <a:ea typeface="新細明體"/>
                <a:cs typeface="Times New Roman" pitchFamily="18" charset="0"/>
              </a:rPr>
              <a:t>Khalaf</a:t>
            </a:r>
            <a:r>
              <a:rPr kumimoji="0" lang="en-US" altLang="zh-HK" sz="3400" b="1" dirty="0" smtClean="0">
                <a:solidFill>
                  <a:srgbClr val="0033CC"/>
                </a:solidFill>
                <a:effectLst>
                  <a:outerShdw blurRad="38100" dist="38100" dir="2700000" algn="tl">
                    <a:srgbClr val="000000">
                      <a:alpha val="43137"/>
                    </a:srgbClr>
                  </a:outerShdw>
                </a:effectLst>
                <a:latin typeface="Times New Roman" pitchFamily="18" charset="0"/>
                <a:ea typeface="新細明體"/>
                <a:cs typeface="Times New Roman" pitchFamily="18" charset="0"/>
              </a:rPr>
              <a:t>)</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與</a:t>
            </a: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艾</a:t>
            </a:r>
            <a:r>
              <a:rPr kumimoji="0" lang="zh-TW" altLang="en-US" sz="3400" b="1" u="sng"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布伯</a:t>
            </a: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克</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以十隻駱駝打賭，拜占庭三年內戰勝</a:t>
            </a:r>
            <a:endParaRPr kumimoji="0" lang="zh-TW" altLang="en-US" sz="3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3" name="文字方塊 2"/>
          <p:cNvSpPr txBox="1"/>
          <p:nvPr/>
        </p:nvSpPr>
        <p:spPr>
          <a:xfrm>
            <a:off x="377768" y="4005064"/>
            <a:ext cx="8064896" cy="1661993"/>
          </a:xfrm>
          <a:prstGeom prst="rect">
            <a:avLst/>
          </a:prstGeom>
          <a:noFill/>
        </p:spPr>
        <p:txBody>
          <a:bodyPr wrap="square" rtlCol="0">
            <a:spAutoFit/>
          </a:bodyPr>
          <a:lstStyle/>
          <a:p>
            <a:pPr marL="285750" indent="-285750" fontAlgn="auto">
              <a:spcBef>
                <a:spcPts val="0"/>
              </a:spcBef>
              <a:spcAft>
                <a:spcPts val="0"/>
              </a:spcAft>
              <a:buClr>
                <a:srgbClr val="FFFF00"/>
              </a:buClr>
              <a:buFont typeface="Wingdings" pitchFamily="2" charset="2"/>
              <a:buChar char="u"/>
            </a:pP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穆聖</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聞說道：「</a:t>
            </a:r>
            <a:r>
              <a:rPr kumimoji="0" lang="en-US" altLang="zh-TW"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古蘭經</a:t>
            </a:r>
            <a:r>
              <a:rPr kumimoji="0" lang="en-US" altLang="zh-TW"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用“數年”</a:t>
            </a:r>
            <a:r>
              <a:rPr kumimoji="0" lang="en-US" altLang="zh-HK" sz="3400" b="1" dirty="0" smtClean="0">
                <a:solidFill>
                  <a:srgbClr val="0033CC"/>
                </a:solidFill>
                <a:effectLst>
                  <a:outerShdw blurRad="38100" dist="38100" dir="2700000" algn="tl">
                    <a:srgbClr val="000000">
                      <a:alpha val="43137"/>
                    </a:srgbClr>
                  </a:outerShdw>
                </a:effectLst>
                <a:latin typeface="Calibri"/>
                <a:ea typeface="新細明體"/>
              </a:rPr>
              <a:t> (</a:t>
            </a:r>
            <a:r>
              <a:rPr kumimoji="0" lang="en-US" altLang="zh-HK" sz="3400" b="1" i="1" dirty="0" err="1" smtClean="0">
                <a:solidFill>
                  <a:srgbClr val="0033CC"/>
                </a:solidFill>
                <a:effectLst>
                  <a:outerShdw blurRad="38100" dist="38100" dir="2700000" algn="tl">
                    <a:srgbClr val="000000">
                      <a:alpha val="43137"/>
                    </a:srgbClr>
                  </a:outerShdw>
                </a:effectLst>
                <a:latin typeface="Calibri"/>
                <a:ea typeface="新細明體"/>
              </a:rPr>
              <a:t>bid`i</a:t>
            </a:r>
            <a:r>
              <a:rPr kumimoji="0" lang="en-US" altLang="zh-HK" sz="3400" b="1" dirty="0" smtClean="0">
                <a:solidFill>
                  <a:srgbClr val="0033CC"/>
                </a:solidFill>
                <a:effectLst>
                  <a:outerShdw blurRad="38100" dist="38100" dir="2700000" algn="tl">
                    <a:srgbClr val="000000">
                      <a:alpha val="43137"/>
                    </a:srgbClr>
                  </a:outerShdw>
                </a:effectLst>
                <a:latin typeface="Calibri"/>
                <a:ea typeface="新細明體"/>
              </a:rPr>
              <a:t>) </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。故應把年期增至十年，以</a:t>
            </a:r>
            <a:r>
              <a:rPr kumimoji="0" lang="en-US" altLang="zh-TW" sz="3400"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100</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只駱駝爲賭注吧。」</a:t>
            </a:r>
          </a:p>
        </p:txBody>
      </p:sp>
    </p:spTree>
    <p:extLst>
      <p:ext uri="{BB962C8B-B14F-4D97-AF65-F5344CB8AC3E}">
        <p14:creationId xmlns:p14="http://schemas.microsoft.com/office/powerpoint/2010/main" xmlns="" val="38003139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4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1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2580</TotalTime>
  <Words>3141</Words>
  <Application>Microsoft Office PowerPoint</Application>
  <PresentationFormat>如螢幕大小 (4:3)</PresentationFormat>
  <Paragraphs>295</Paragraphs>
  <Slides>54</Slides>
  <Notes>54</Notes>
  <HiddenSlides>3</HiddenSlides>
  <MMClips>3</MMClips>
  <ScaleCrop>false</ScaleCrop>
  <HeadingPairs>
    <vt:vector size="6" baseType="variant">
      <vt:variant>
        <vt:lpstr>佈景主題</vt:lpstr>
      </vt:variant>
      <vt:variant>
        <vt:i4>8</vt:i4>
      </vt:variant>
      <vt:variant>
        <vt:lpstr>內嵌 OLE 伺服程式</vt:lpstr>
      </vt:variant>
      <vt:variant>
        <vt:i4>3</vt:i4>
      </vt:variant>
      <vt:variant>
        <vt:lpstr>投影片標題</vt:lpstr>
      </vt:variant>
      <vt:variant>
        <vt:i4>54</vt:i4>
      </vt:variant>
    </vt:vector>
  </HeadingPairs>
  <TitlesOfParts>
    <vt:vector size="65" baseType="lpstr">
      <vt:lpstr>預設簡報設計</vt:lpstr>
      <vt:lpstr>twinkles</vt:lpstr>
      <vt:lpstr>2_twinkles</vt:lpstr>
      <vt:lpstr>3_twinkles</vt:lpstr>
      <vt:lpstr>5_twinkles</vt:lpstr>
      <vt:lpstr>6_twinkles</vt:lpstr>
      <vt:lpstr>Office 佈景主題</vt:lpstr>
      <vt:lpstr>1_twinkles</vt:lpstr>
      <vt:lpstr>Clip</vt:lpstr>
      <vt:lpstr>PhotoImpact</vt:lpstr>
      <vt:lpstr>多媒體項目</vt:lpstr>
      <vt:lpstr>投影片 1</vt:lpstr>
      <vt:lpstr>投影片 2</vt:lpstr>
      <vt:lpstr>投影片 3</vt:lpstr>
      <vt:lpstr>投影片 4</vt:lpstr>
      <vt:lpstr>投影片 5</vt:lpstr>
      <vt:lpstr>投影片 6</vt:lpstr>
      <vt:lpstr>投影片 7</vt:lpstr>
      <vt:lpstr>投影片 8</vt:lpstr>
      <vt:lpstr>預言羅馬人反敗爲勝</vt:lpstr>
      <vt:lpstr>預言羅馬人反敗爲勝</vt:lpstr>
      <vt:lpstr>投影片 11</vt:lpstr>
      <vt:lpstr>預言羅馬人反敗為勝</vt:lpstr>
      <vt:lpstr>投影片 13</vt:lpstr>
      <vt:lpstr>投影片 14</vt:lpstr>
      <vt:lpstr>法老王的結局</vt:lpstr>
      <vt:lpstr>法老王的結局</vt:lpstr>
      <vt:lpstr>法老王的結局</vt:lpstr>
      <vt:lpstr>法老王的結局</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埃及王的稱號</vt:lpstr>
      <vt:lpstr>埃及王的稱號</vt:lpstr>
      <vt:lpstr>投影片 31</vt:lpstr>
      <vt:lpstr>投影片 32</vt:lpstr>
      <vt:lpstr>埃及王的稱號</vt:lpstr>
      <vt:lpstr>埃及王的稱號</vt:lpstr>
      <vt:lpstr>埃及王的稱號</vt:lpstr>
      <vt:lpstr>法老王的親信</vt:lpstr>
      <vt:lpstr>法老王的親信</vt:lpstr>
      <vt:lpstr>投影片 38</vt:lpstr>
      <vt:lpstr>投影片 39</vt:lpstr>
      <vt:lpstr>投影片 40</vt:lpstr>
      <vt:lpstr>投影片 41</vt:lpstr>
      <vt:lpstr>投影片 42</vt:lpstr>
      <vt:lpstr>謎城揭秘</vt:lpstr>
      <vt:lpstr>Foot Note of Yusuf Ali’s translation of the Quran</vt:lpstr>
      <vt:lpstr>Yusuf Ali 《古蘭經》英文譯註</vt:lpstr>
      <vt:lpstr>谜城揭秘</vt:lpstr>
      <vt:lpstr>投影片 47</vt:lpstr>
      <vt:lpstr>投影片 48</vt:lpstr>
      <vt:lpstr>投影片 49</vt:lpstr>
      <vt:lpstr>4,500年前之泥板，於敘利亞西北部起出，記載皇宮裡工人的薪金。 </vt:lpstr>
      <vt:lpstr>投影片 51</vt:lpstr>
      <vt:lpstr>謎城揭秘</vt:lpstr>
      <vt:lpstr>National Geographic    Dec.,1978</vt:lpstr>
      <vt:lpstr>(《國家地理雜誌》1978年12月   )</vt:lpstr>
    </vt:vector>
  </TitlesOfParts>
  <Company>IKTMC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RM105</dc:creator>
  <cp:lastModifiedBy>iktmc</cp:lastModifiedBy>
  <cp:revision>260</cp:revision>
  <dcterms:created xsi:type="dcterms:W3CDTF">2009-03-24T07:05:13Z</dcterms:created>
  <dcterms:modified xsi:type="dcterms:W3CDTF">2016-04-07T07:06:24Z</dcterms:modified>
</cp:coreProperties>
</file>